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2" r:id="rId2"/>
    <p:sldId id="272" r:id="rId3"/>
    <p:sldId id="271" r:id="rId4"/>
    <p:sldId id="270" r:id="rId5"/>
    <p:sldId id="269" r:id="rId6"/>
    <p:sldId id="268" r:id="rId7"/>
    <p:sldId id="267" r:id="rId8"/>
    <p:sldId id="266" r:id="rId9"/>
    <p:sldId id="275" r:id="rId10"/>
    <p:sldId id="274" r:id="rId11"/>
    <p:sldId id="276" r:id="rId12"/>
    <p:sldId id="273" r:id="rId13"/>
    <p:sldId id="263" r:id="rId14"/>
    <p:sldId id="265" r:id="rId15"/>
    <p:sldId id="264" r:id="rId16"/>
    <p:sldId id="261" r:id="rId17"/>
    <p:sldId id="260" r:id="rId18"/>
  </p:sldIdLst>
  <p:sldSz cx="9144000" cy="6858000" type="screen4x3"/>
  <p:notesSz cx="6858000" cy="99472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928B92-CC00-4606-870D-21F10A744C51}" type="datetimeFigureOut">
              <a:rPr lang="es-ES" smtClean="0"/>
              <a:t>09/06/2016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78309-A90B-4B2B-9A1C-C158936CB9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2868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78309-A90B-4B2B-9A1C-C158936CB94C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288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A9F9-B137-49BA-B6A0-5B37DE22FF37}" type="datetimeFigureOut">
              <a:rPr lang="es-ES" smtClean="0"/>
              <a:pPr/>
              <a:t>09/06/2016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C4E2-D39F-4A22-9C69-FCA3304C81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A9F9-B137-49BA-B6A0-5B37DE22FF37}" type="datetimeFigureOut">
              <a:rPr lang="es-ES" smtClean="0"/>
              <a:pPr/>
              <a:t>09/06/2016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C4E2-D39F-4A22-9C69-FCA3304C81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A9F9-B137-49BA-B6A0-5B37DE22FF37}" type="datetimeFigureOut">
              <a:rPr lang="es-ES" smtClean="0"/>
              <a:pPr/>
              <a:t>09/06/2016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C4E2-D39F-4A22-9C69-FCA3304C81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A9F9-B137-49BA-B6A0-5B37DE22FF37}" type="datetimeFigureOut">
              <a:rPr lang="es-ES" smtClean="0"/>
              <a:pPr/>
              <a:t>09/06/2016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C4E2-D39F-4A22-9C69-FCA3304C81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A9F9-B137-49BA-B6A0-5B37DE22FF37}" type="datetimeFigureOut">
              <a:rPr lang="es-ES" smtClean="0"/>
              <a:pPr/>
              <a:t>09/06/2016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C4E2-D39F-4A22-9C69-FCA3304C81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A9F9-B137-49BA-B6A0-5B37DE22FF37}" type="datetimeFigureOut">
              <a:rPr lang="es-ES" smtClean="0"/>
              <a:pPr/>
              <a:t>09/06/2016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C4E2-D39F-4A22-9C69-FCA3304C81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A9F9-B137-49BA-B6A0-5B37DE22FF37}" type="datetimeFigureOut">
              <a:rPr lang="es-ES" smtClean="0"/>
              <a:pPr/>
              <a:t>09/06/2016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C4E2-D39F-4A22-9C69-FCA3304C81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A9F9-B137-49BA-B6A0-5B37DE22FF37}" type="datetimeFigureOut">
              <a:rPr lang="es-ES" smtClean="0"/>
              <a:pPr/>
              <a:t>09/06/2016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C4E2-D39F-4A22-9C69-FCA3304C81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A9F9-B137-49BA-B6A0-5B37DE22FF37}" type="datetimeFigureOut">
              <a:rPr lang="es-ES" smtClean="0"/>
              <a:pPr/>
              <a:t>09/06/2016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C4E2-D39F-4A22-9C69-FCA3304C81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A9F9-B137-49BA-B6A0-5B37DE22FF37}" type="datetimeFigureOut">
              <a:rPr lang="es-ES" smtClean="0"/>
              <a:pPr/>
              <a:t>09/06/2016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C4E2-D39F-4A22-9C69-FCA3304C81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A9F9-B137-49BA-B6A0-5B37DE22FF37}" type="datetimeFigureOut">
              <a:rPr lang="es-ES" smtClean="0"/>
              <a:pPr/>
              <a:t>09/06/2016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C4E2-D39F-4A22-9C69-FCA3304C81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4A9F9-B137-49BA-B6A0-5B37DE22FF37}" type="datetimeFigureOut">
              <a:rPr lang="es-ES" smtClean="0"/>
              <a:pPr/>
              <a:t>09/06/2016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EC4E2-D39F-4A22-9C69-FCA3304C81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dministrador\Desktop\innovar-01.png"/>
          <p:cNvPicPr>
            <a:picLocks noChangeAspect="1" noChangeArrowheads="1"/>
          </p:cNvPicPr>
          <p:nvPr/>
        </p:nvPicPr>
        <p:blipFill>
          <a:blip r:embed="rId2" cstate="print"/>
          <a:srcRect t="19411" b="61761"/>
          <a:stretch>
            <a:fillRect/>
          </a:stretch>
        </p:blipFill>
        <p:spPr bwMode="auto">
          <a:xfrm>
            <a:off x="0" y="0"/>
            <a:ext cx="9143999" cy="1152330"/>
          </a:xfrm>
          <a:prstGeom prst="rect">
            <a:avLst/>
          </a:prstGeom>
          <a:noFill/>
        </p:spPr>
      </p:pic>
      <p:pic>
        <p:nvPicPr>
          <p:cNvPr id="6" name="Picture 2" descr="C:\Users\Administrador\Desktop\innovar-01.png"/>
          <p:cNvPicPr>
            <a:picLocks noChangeAspect="1" noChangeArrowheads="1"/>
          </p:cNvPicPr>
          <p:nvPr/>
        </p:nvPicPr>
        <p:blipFill>
          <a:blip r:embed="rId3" cstate="print"/>
          <a:srcRect t="96464"/>
          <a:stretch>
            <a:fillRect/>
          </a:stretch>
        </p:blipFill>
        <p:spPr bwMode="auto">
          <a:xfrm>
            <a:off x="-36513" y="6641675"/>
            <a:ext cx="9180513" cy="216382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2267744" y="1400147"/>
            <a:ext cx="417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u="sng" dirty="0" smtClean="0">
                <a:latin typeface="Arial Black" panose="020B0A04020102020204" pitchFamily="34" charset="0"/>
              </a:rPr>
              <a:t>POTESTAD SANCIONATORIA</a:t>
            </a:r>
            <a:endParaRPr lang="es-ES" sz="2000" u="sng" dirty="0">
              <a:latin typeface="Arial Black" panose="020B0A04020102020204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114622" y="2564904"/>
            <a:ext cx="64807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u="sng" dirty="0" smtClean="0">
                <a:latin typeface="Arial Black" panose="020B0A04020102020204" pitchFamily="34" charset="0"/>
              </a:rPr>
              <a:t>CONCEPTO:</a:t>
            </a:r>
            <a:r>
              <a:rPr lang="es-ES" sz="2000" dirty="0" smtClean="0">
                <a:latin typeface="Arial Black" panose="020B0A04020102020204" pitchFamily="34" charset="0"/>
              </a:rPr>
              <a:t> Es la atribución que tiene la Administración para establecer y aplicar sanciones o correcciones a los administrados por conductas contrarias a lo que establecen las leyes o lo resuelto por la Administración.</a:t>
            </a:r>
            <a:endParaRPr lang="es-ES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03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dministrador\Desktop\innovar-01.png"/>
          <p:cNvPicPr>
            <a:picLocks noChangeAspect="1" noChangeArrowheads="1"/>
          </p:cNvPicPr>
          <p:nvPr/>
        </p:nvPicPr>
        <p:blipFill>
          <a:blip r:embed="rId2" cstate="print"/>
          <a:srcRect t="19411" b="61761"/>
          <a:stretch>
            <a:fillRect/>
          </a:stretch>
        </p:blipFill>
        <p:spPr bwMode="auto">
          <a:xfrm>
            <a:off x="0" y="0"/>
            <a:ext cx="9143999" cy="1152330"/>
          </a:xfrm>
          <a:prstGeom prst="rect">
            <a:avLst/>
          </a:prstGeom>
          <a:noFill/>
        </p:spPr>
      </p:pic>
      <p:pic>
        <p:nvPicPr>
          <p:cNvPr id="6" name="Picture 2" descr="C:\Users\Administrador\Desktop\innovar-01.png"/>
          <p:cNvPicPr>
            <a:picLocks noChangeAspect="1" noChangeArrowheads="1"/>
          </p:cNvPicPr>
          <p:nvPr/>
        </p:nvPicPr>
        <p:blipFill>
          <a:blip r:embed="rId3" cstate="print"/>
          <a:srcRect t="96464"/>
          <a:stretch>
            <a:fillRect/>
          </a:stretch>
        </p:blipFill>
        <p:spPr bwMode="auto">
          <a:xfrm>
            <a:off x="-36513" y="6641675"/>
            <a:ext cx="9180513" cy="216382"/>
          </a:xfrm>
          <a:prstGeom prst="rect">
            <a:avLst/>
          </a:prstGeom>
          <a:noFill/>
        </p:spPr>
      </p:pic>
      <p:sp>
        <p:nvSpPr>
          <p:cNvPr id="2" name="1 CuadroTexto"/>
          <p:cNvSpPr txBox="1"/>
          <p:nvPr/>
        </p:nvSpPr>
        <p:spPr>
          <a:xfrm>
            <a:off x="3770516" y="1716777"/>
            <a:ext cx="15664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u="sng" dirty="0" smtClean="0">
                <a:latin typeface="Arial Black" panose="020B0A04020102020204" pitchFamily="34" charset="0"/>
              </a:rPr>
              <a:t>TRAMITE.</a:t>
            </a:r>
            <a:endParaRPr lang="es-ES" sz="2000" u="sng" dirty="0">
              <a:latin typeface="Arial Black" panose="020B0A0402010202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39552" y="2818656"/>
            <a:ext cx="84969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s-ES" sz="2000" dirty="0" smtClean="0">
                <a:latin typeface="Arial Black" panose="020B0A04020102020204" pitchFamily="34" charset="0"/>
              </a:rPr>
              <a:t>Recibir las declaraciones </a:t>
            </a:r>
            <a:r>
              <a:rPr lang="es-ES" sz="2000" dirty="0" smtClean="0">
                <a:latin typeface="Arial Black" panose="020B0A04020102020204" pitchFamily="34" charset="0"/>
              </a:rPr>
              <a:t>correspondientes: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 smtClean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 Black" panose="020B0A04020102020204" pitchFamily="34" charset="0"/>
              </a:rPr>
              <a:t> Testigos </a:t>
            </a:r>
            <a:r>
              <a:rPr lang="es-ES" sz="2000" dirty="0" smtClean="0">
                <a:latin typeface="Arial Black" panose="020B0A04020102020204" pitchFamily="34" charset="0"/>
              </a:rPr>
              <a:t>presenciales de hecho a </a:t>
            </a:r>
            <a:r>
              <a:rPr lang="es-ES" sz="2000" dirty="0" smtClean="0">
                <a:latin typeface="Arial Black" panose="020B0A04020102020204" pitchFamily="34" charset="0"/>
              </a:rPr>
              <a:t>investigar.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 smtClean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 Black" panose="020B0A04020102020204" pitchFamily="34" charset="0"/>
              </a:rPr>
              <a:t> A</a:t>
            </a:r>
            <a:r>
              <a:rPr lang="es-ES" sz="2000" dirty="0" smtClean="0">
                <a:latin typeface="Arial Black" panose="020B0A04020102020204" pitchFamily="34" charset="0"/>
              </a:rPr>
              <a:t>l </a:t>
            </a:r>
            <a:r>
              <a:rPr lang="es-ES" sz="2000" dirty="0" smtClean="0">
                <a:latin typeface="Arial Black" panose="020B0A04020102020204" pitchFamily="34" charset="0"/>
              </a:rPr>
              <a:t>denunciante</a:t>
            </a:r>
            <a:r>
              <a:rPr lang="es-ES" sz="2000" dirty="0" smtClean="0">
                <a:latin typeface="Arial Black" panose="020B0A0402010202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 smtClean="0">
              <a:latin typeface="Arial Black" panose="020B0A04020102020204" pitchFamily="34" charset="0"/>
            </a:endParaRPr>
          </a:p>
          <a:p>
            <a:r>
              <a:rPr lang="es-ES" sz="2000" dirty="0" smtClean="0">
                <a:latin typeface="Arial Black" panose="020B0A04020102020204" pitchFamily="34" charset="0"/>
              </a:rPr>
              <a:t>B.  Requerimientos de informes.</a:t>
            </a:r>
            <a:endParaRPr lang="es-ES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39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dministrador\Desktop\innovar-01.png"/>
          <p:cNvPicPr>
            <a:picLocks noChangeAspect="1" noChangeArrowheads="1"/>
          </p:cNvPicPr>
          <p:nvPr/>
        </p:nvPicPr>
        <p:blipFill>
          <a:blip r:embed="rId2" cstate="print"/>
          <a:srcRect t="19411" b="61761"/>
          <a:stretch>
            <a:fillRect/>
          </a:stretch>
        </p:blipFill>
        <p:spPr bwMode="auto">
          <a:xfrm>
            <a:off x="0" y="0"/>
            <a:ext cx="9143999" cy="1152330"/>
          </a:xfrm>
          <a:prstGeom prst="rect">
            <a:avLst/>
          </a:prstGeom>
          <a:noFill/>
        </p:spPr>
      </p:pic>
      <p:pic>
        <p:nvPicPr>
          <p:cNvPr id="6" name="Picture 2" descr="C:\Users\Administrador\Desktop\innovar-01.png"/>
          <p:cNvPicPr>
            <a:picLocks noChangeAspect="1" noChangeArrowheads="1"/>
          </p:cNvPicPr>
          <p:nvPr/>
        </p:nvPicPr>
        <p:blipFill>
          <a:blip r:embed="rId3" cstate="print"/>
          <a:srcRect t="96464"/>
          <a:stretch>
            <a:fillRect/>
          </a:stretch>
        </p:blipFill>
        <p:spPr bwMode="auto">
          <a:xfrm>
            <a:off x="-36513" y="6641675"/>
            <a:ext cx="9180513" cy="216382"/>
          </a:xfrm>
          <a:prstGeom prst="rect">
            <a:avLst/>
          </a:prstGeom>
          <a:noFill/>
        </p:spPr>
      </p:pic>
      <p:sp>
        <p:nvSpPr>
          <p:cNvPr id="2" name="1 CuadroTexto"/>
          <p:cNvSpPr txBox="1"/>
          <p:nvPr/>
        </p:nvSpPr>
        <p:spPr>
          <a:xfrm>
            <a:off x="803147" y="1335439"/>
            <a:ext cx="7537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u="sng" dirty="0" smtClean="0">
                <a:latin typeface="Arial Black" panose="020B0A04020102020204" pitchFamily="34" charset="0"/>
              </a:rPr>
              <a:t>NOTIFICACIÓN DEL CARGO (Art. 10). Reg. Sumarios.</a:t>
            </a:r>
            <a:endParaRPr lang="es-ES" sz="2000" u="sng" dirty="0">
              <a:latin typeface="Arial Black" panose="020B0A0402010202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31940" y="1945628"/>
            <a:ext cx="87605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sz="2000" dirty="0" smtClean="0">
                <a:latin typeface="Arial Black" panose="020B0A04020102020204" pitchFamily="34" charset="0"/>
              </a:rPr>
              <a:t>Individualizado el agente presumiblemente responsable.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s-ES" sz="2000" dirty="0" smtClean="0">
              <a:latin typeface="Arial Black" panose="020B0A040201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sz="2000" dirty="0" smtClean="0">
                <a:latin typeface="Arial Black" panose="020B0A04020102020204" pitchFamily="34" charset="0"/>
              </a:rPr>
              <a:t>Irregularidad o falta que motiva la información sumaria.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s-ES" sz="2000" dirty="0" smtClean="0">
              <a:latin typeface="Arial Black" panose="020B0A040201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sz="2000" dirty="0" smtClean="0">
                <a:latin typeface="Arial Black" panose="020B0A04020102020204" pitchFamily="34" charset="0"/>
              </a:rPr>
              <a:t>Descripción detallada del o los hechos.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s-ES" sz="2000" dirty="0" smtClean="0">
              <a:latin typeface="Arial Black" panose="020B0A040201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sz="2000" dirty="0" smtClean="0">
                <a:latin typeface="Arial Black" panose="020B0A04020102020204" pitchFamily="34" charset="0"/>
              </a:rPr>
              <a:t>Normas legales o reglamentarias donde se encuadra.</a:t>
            </a:r>
          </a:p>
          <a:p>
            <a:endParaRPr lang="es-ES" sz="2000" dirty="0" smtClean="0">
              <a:latin typeface="Arial Black" panose="020B0A040201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ES" sz="2000" dirty="0" smtClean="0">
                <a:latin typeface="Arial Black" panose="020B0A04020102020204" pitchFamily="34" charset="0"/>
              </a:rPr>
              <a:t>Especificación de las pruebas de cargo y la sanción que corresponda.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s-ES" sz="2000" dirty="0" smtClean="0">
              <a:latin typeface="Arial Black" panose="020B0A040201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ES" sz="2000" dirty="0" smtClean="0">
                <a:latin typeface="Arial Black" panose="020B0A04020102020204" pitchFamily="34" charset="0"/>
              </a:rPr>
              <a:t>El agente podrá formular su descargo, ejerciendo el derecho a defensa, dentro del pazo de tres(3) días, acompañando y/u oreciendo toda prueba tres (3) días.</a:t>
            </a:r>
            <a:endParaRPr lang="es-ES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82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dministrador\Desktop\innovar-01.png"/>
          <p:cNvPicPr>
            <a:picLocks noChangeAspect="1" noChangeArrowheads="1"/>
          </p:cNvPicPr>
          <p:nvPr/>
        </p:nvPicPr>
        <p:blipFill>
          <a:blip r:embed="rId2" cstate="print"/>
          <a:srcRect t="19411" b="61761"/>
          <a:stretch>
            <a:fillRect/>
          </a:stretch>
        </p:blipFill>
        <p:spPr bwMode="auto">
          <a:xfrm>
            <a:off x="0" y="0"/>
            <a:ext cx="9143999" cy="1152330"/>
          </a:xfrm>
          <a:prstGeom prst="rect">
            <a:avLst/>
          </a:prstGeom>
          <a:noFill/>
        </p:spPr>
      </p:pic>
      <p:pic>
        <p:nvPicPr>
          <p:cNvPr id="6" name="Picture 2" descr="C:\Users\Administrador\Desktop\innovar-01.png"/>
          <p:cNvPicPr>
            <a:picLocks noChangeAspect="1" noChangeArrowheads="1"/>
          </p:cNvPicPr>
          <p:nvPr/>
        </p:nvPicPr>
        <p:blipFill>
          <a:blip r:embed="rId3" cstate="print"/>
          <a:srcRect t="96464"/>
          <a:stretch>
            <a:fillRect/>
          </a:stretch>
        </p:blipFill>
        <p:spPr bwMode="auto">
          <a:xfrm>
            <a:off x="-36513" y="6641675"/>
            <a:ext cx="9180513" cy="216382"/>
          </a:xfrm>
          <a:prstGeom prst="rect">
            <a:avLst/>
          </a:prstGeom>
          <a:noFill/>
        </p:spPr>
      </p:pic>
      <p:sp>
        <p:nvSpPr>
          <p:cNvPr id="2" name="1 CuadroTexto"/>
          <p:cNvSpPr txBox="1"/>
          <p:nvPr/>
        </p:nvSpPr>
        <p:spPr>
          <a:xfrm>
            <a:off x="308574" y="1556792"/>
            <a:ext cx="85839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 Black" panose="020B0A04020102020204" pitchFamily="34" charset="0"/>
              </a:rPr>
              <a:t>Valoración del </a:t>
            </a:r>
            <a:r>
              <a:rPr lang="es-ES" sz="2000" dirty="0" smtClean="0">
                <a:latin typeface="Arial Black" panose="020B0A04020102020204" pitchFamily="34" charset="0"/>
              </a:rPr>
              <a:t>Descargo y Pruebas en su caso</a:t>
            </a:r>
            <a:endParaRPr lang="es-ES" sz="2000" dirty="0" smtClean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 Black" panose="020B0A04020102020204" pitchFamily="34" charset="0"/>
              </a:rPr>
              <a:t>Finalización: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s-ES" sz="2000" dirty="0" smtClean="0">
                <a:latin typeface="Arial Black" panose="020B0A04020102020204" pitchFamily="34" charset="0"/>
              </a:rPr>
              <a:t>Dictado del Instrumento Legal – Resolución y/o Disposición</a:t>
            </a:r>
            <a:endParaRPr lang="es-ES" sz="2000" dirty="0">
              <a:latin typeface="Arial Black" panose="020B0A0402010202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79511" y="3573015"/>
            <a:ext cx="89644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000" dirty="0" smtClean="0">
                <a:latin typeface="Arial Black" panose="020B0A04020102020204" pitchFamily="34" charset="0"/>
              </a:rPr>
              <a:t>Artículo 1º: Dar por concluida la Información Sumaria</a:t>
            </a:r>
          </a:p>
          <a:p>
            <a:endParaRPr lang="es-ES" sz="2000" dirty="0">
              <a:latin typeface="Arial Black" panose="020B0A040201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000" dirty="0" smtClean="0">
                <a:latin typeface="Arial Black" panose="020B0A04020102020204" pitchFamily="34" charset="0"/>
              </a:rPr>
              <a:t>Artículo 2º: a) Sobreseer; o</a:t>
            </a:r>
          </a:p>
          <a:p>
            <a:r>
              <a:rPr lang="es-ES" sz="2000" dirty="0">
                <a:latin typeface="Arial Black" panose="020B0A04020102020204" pitchFamily="34" charset="0"/>
              </a:rPr>
              <a:t> </a:t>
            </a:r>
            <a:r>
              <a:rPr lang="es-ES" sz="2000" dirty="0" smtClean="0">
                <a:latin typeface="Arial Black" panose="020B0A04020102020204" pitchFamily="34" charset="0"/>
              </a:rPr>
              <a:t>                       b) se fundará la sanción y su graduación; o</a:t>
            </a:r>
          </a:p>
          <a:p>
            <a:r>
              <a:rPr lang="es-ES" sz="2000" dirty="0">
                <a:latin typeface="Arial Black" panose="020B0A04020102020204" pitchFamily="34" charset="0"/>
              </a:rPr>
              <a:t> </a:t>
            </a:r>
            <a:r>
              <a:rPr lang="es-ES" sz="2000" dirty="0" smtClean="0">
                <a:latin typeface="Arial Black" panose="020B0A04020102020204" pitchFamily="34" charset="0"/>
              </a:rPr>
              <a:t>                       c) se ordenará Instruir Sumario Administrativo</a:t>
            </a:r>
          </a:p>
          <a:p>
            <a:endParaRPr lang="es-ES" sz="2000" dirty="0">
              <a:latin typeface="Arial Black" panose="020B0A040201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000" dirty="0" smtClean="0">
                <a:latin typeface="Arial Black" panose="020B0A04020102020204" pitchFamily="34" charset="0"/>
              </a:rPr>
              <a:t>Se notificará al agente en forma inmediata</a:t>
            </a:r>
            <a:endParaRPr lang="es-ES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76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dministrador\Desktop\innovar-01.png"/>
          <p:cNvPicPr>
            <a:picLocks noChangeAspect="1" noChangeArrowheads="1"/>
          </p:cNvPicPr>
          <p:nvPr/>
        </p:nvPicPr>
        <p:blipFill>
          <a:blip r:embed="rId2" cstate="print"/>
          <a:srcRect t="19411" b="61761"/>
          <a:stretch>
            <a:fillRect/>
          </a:stretch>
        </p:blipFill>
        <p:spPr bwMode="auto">
          <a:xfrm>
            <a:off x="0" y="0"/>
            <a:ext cx="9143999" cy="1152330"/>
          </a:xfrm>
          <a:prstGeom prst="rect">
            <a:avLst/>
          </a:prstGeom>
          <a:noFill/>
        </p:spPr>
      </p:pic>
      <p:pic>
        <p:nvPicPr>
          <p:cNvPr id="5" name="Picture 2" descr="C:\Users\Administrador\Desktop\innovar-01.png"/>
          <p:cNvPicPr>
            <a:picLocks noChangeAspect="1" noChangeArrowheads="1"/>
          </p:cNvPicPr>
          <p:nvPr/>
        </p:nvPicPr>
        <p:blipFill>
          <a:blip r:embed="rId3" cstate="print"/>
          <a:srcRect t="96464"/>
          <a:stretch>
            <a:fillRect/>
          </a:stretch>
        </p:blipFill>
        <p:spPr bwMode="auto">
          <a:xfrm>
            <a:off x="-36513" y="6641675"/>
            <a:ext cx="9180513" cy="216382"/>
          </a:xfrm>
          <a:prstGeom prst="rect">
            <a:avLst/>
          </a:prstGeom>
          <a:noFill/>
        </p:spPr>
      </p:pic>
      <p:sp>
        <p:nvSpPr>
          <p:cNvPr id="6" name="Rectangle 6"/>
          <p:cNvSpPr>
            <a:spLocks noGrp="1" noChangeArrowheads="1"/>
          </p:cNvSpPr>
          <p:nvPr>
            <p:ph type="title"/>
          </p:nvPr>
        </p:nvSpPr>
        <p:spPr>
          <a:xfrm>
            <a:off x="1758949" y="908720"/>
            <a:ext cx="5589587" cy="1649412"/>
          </a:xfrm>
          <a:noFill/>
          <a:ln/>
        </p:spPr>
        <p:txBody>
          <a:bodyPr>
            <a:normAutofit/>
          </a:bodyPr>
          <a:lstStyle/>
          <a:p>
            <a:r>
              <a:rPr lang="es-ES_tradnl" altLang="es-ES" sz="2000" b="1" u="sng" dirty="0">
                <a:latin typeface="Arial Black" panose="020B0A04020102020204" pitchFamily="34" charset="0"/>
              </a:rPr>
              <a:t>Información Sumaria y Sumario</a:t>
            </a:r>
            <a:br>
              <a:rPr lang="es-ES_tradnl" altLang="es-ES" sz="2000" b="1" u="sng" dirty="0">
                <a:latin typeface="Arial Black" panose="020B0A04020102020204" pitchFamily="34" charset="0"/>
              </a:rPr>
            </a:br>
            <a:r>
              <a:rPr lang="es-ES_tradnl" altLang="es-ES" sz="2000" b="1" u="sng" dirty="0">
                <a:latin typeface="Arial Black" panose="020B0A04020102020204" pitchFamily="34" charset="0"/>
              </a:rPr>
              <a:t>Semejanzas</a:t>
            </a: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>
          <a:xfrm>
            <a:off x="539552" y="2285796"/>
            <a:ext cx="7560840" cy="4508819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s-ES" altLang="es-ES" sz="2000" dirty="0" smtClean="0">
                <a:latin typeface="Arial Black" panose="020B0A04020102020204" pitchFamily="34" charset="0"/>
              </a:rPr>
              <a:t>Ambos se inician por un instrumento legal- disposición y/o resolución emanada de una autoridad administrativa y a fin de investigar una conducta o hecho irregular.</a:t>
            </a:r>
          </a:p>
          <a:p>
            <a:pPr algn="just">
              <a:lnSpc>
                <a:spcPct val="90000"/>
              </a:lnSpc>
            </a:pPr>
            <a:endParaRPr lang="es-ES" altLang="es-ES" sz="2000" dirty="0" smtClean="0">
              <a:latin typeface="Arial Black" panose="020B0A040201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ES" altLang="es-ES" sz="2000" dirty="0" smtClean="0">
                <a:latin typeface="Arial Black" panose="020B0A04020102020204" pitchFamily="34" charset="0"/>
              </a:rPr>
              <a:t>Se debe respetar cabalmente el derecho de defensa sea autorizando al agente sospechado y/o imputado la vista de las actuaciones, sea admitiendo o produciendo las pruebas ofrecidas por el agente.</a:t>
            </a:r>
          </a:p>
          <a:p>
            <a:pPr algn="just">
              <a:lnSpc>
                <a:spcPct val="90000"/>
              </a:lnSpc>
            </a:pPr>
            <a:endParaRPr lang="es-ES" altLang="es-ES" sz="2000" dirty="0" smtClean="0">
              <a:latin typeface="Arial Black" panose="020B0A040201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ES" altLang="es-ES" sz="2000" dirty="0" smtClean="0">
                <a:latin typeface="Arial Black" panose="020B0A04020102020204" pitchFamily="34" charset="0"/>
              </a:rPr>
              <a:t>Pueden finalizar, con un sobreseimiento o una sanción.</a:t>
            </a:r>
          </a:p>
          <a:p>
            <a:pPr algn="ctr">
              <a:lnSpc>
                <a:spcPct val="90000"/>
              </a:lnSpc>
            </a:pPr>
            <a:endParaRPr lang="es-ES_tradnl" altLang="es-ES" sz="2000" dirty="0" smtClean="0">
              <a:latin typeface="Arial Black" panose="020B0A040201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s-ES_tradnl" altLang="es-ES" sz="2000" dirty="0" smtClean="0">
              <a:latin typeface="Arial Black" panose="020B0A040201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s-ES_tradnl" altLang="es-ES" sz="2000" dirty="0" smtClean="0">
              <a:latin typeface="Arial Black" panose="020B0A040201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s-ES_tradnl" altLang="es-ES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10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dministrador\Desktop\innovar-01.png"/>
          <p:cNvPicPr>
            <a:picLocks noChangeAspect="1" noChangeArrowheads="1"/>
          </p:cNvPicPr>
          <p:nvPr/>
        </p:nvPicPr>
        <p:blipFill>
          <a:blip r:embed="rId2" cstate="print"/>
          <a:srcRect t="19411" b="61761"/>
          <a:stretch>
            <a:fillRect/>
          </a:stretch>
        </p:blipFill>
        <p:spPr bwMode="auto">
          <a:xfrm>
            <a:off x="0" y="0"/>
            <a:ext cx="9143999" cy="1152330"/>
          </a:xfrm>
          <a:prstGeom prst="rect">
            <a:avLst/>
          </a:prstGeom>
          <a:noFill/>
        </p:spPr>
      </p:pic>
      <p:pic>
        <p:nvPicPr>
          <p:cNvPr id="5" name="Picture 2" descr="C:\Users\Administrador\Desktop\innovar-01.png"/>
          <p:cNvPicPr>
            <a:picLocks noChangeAspect="1" noChangeArrowheads="1"/>
          </p:cNvPicPr>
          <p:nvPr/>
        </p:nvPicPr>
        <p:blipFill>
          <a:blip r:embed="rId3" cstate="print"/>
          <a:srcRect t="96464"/>
          <a:stretch>
            <a:fillRect/>
          </a:stretch>
        </p:blipFill>
        <p:spPr bwMode="auto">
          <a:xfrm>
            <a:off x="-36513" y="6641675"/>
            <a:ext cx="9180513" cy="216382"/>
          </a:xfrm>
          <a:prstGeom prst="rect">
            <a:avLst/>
          </a:prstGeom>
          <a:noFill/>
        </p:spPr>
      </p:pic>
      <p:sp>
        <p:nvSpPr>
          <p:cNvPr id="6" name="Rectangle 6"/>
          <p:cNvSpPr>
            <a:spLocks noGrp="1" noChangeArrowheads="1"/>
          </p:cNvSpPr>
          <p:nvPr>
            <p:ph type="title"/>
          </p:nvPr>
        </p:nvSpPr>
        <p:spPr>
          <a:xfrm>
            <a:off x="1619672" y="836712"/>
            <a:ext cx="5589587" cy="1651000"/>
          </a:xfrm>
          <a:noFill/>
          <a:ln/>
        </p:spPr>
        <p:txBody>
          <a:bodyPr>
            <a:normAutofit/>
          </a:bodyPr>
          <a:lstStyle/>
          <a:p>
            <a:r>
              <a:rPr lang="es-ES_tradnl" altLang="es-ES" sz="2000" b="1" u="sng" dirty="0">
                <a:latin typeface="Arial Black" panose="020B0A04020102020204" pitchFamily="34" charset="0"/>
              </a:rPr>
              <a:t>Información Sumaria y Sumario</a:t>
            </a:r>
            <a:br>
              <a:rPr lang="es-ES_tradnl" altLang="es-ES" sz="2000" b="1" u="sng" dirty="0">
                <a:latin typeface="Arial Black" panose="020B0A04020102020204" pitchFamily="34" charset="0"/>
              </a:rPr>
            </a:br>
            <a:r>
              <a:rPr lang="es-ES_tradnl" altLang="es-ES" sz="2000" b="1" u="sng" dirty="0">
                <a:latin typeface="Arial Black" panose="020B0A04020102020204" pitchFamily="34" charset="0"/>
              </a:rPr>
              <a:t>Diferencias</a:t>
            </a:r>
          </a:p>
        </p:txBody>
      </p:sp>
      <p:graphicFrame>
        <p:nvGraphicFramePr>
          <p:cNvPr id="7" name="Group 9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0722182"/>
              </p:ext>
            </p:extLst>
          </p:nvPr>
        </p:nvGraphicFramePr>
        <p:xfrm>
          <a:off x="851085" y="2276872"/>
          <a:ext cx="7441827" cy="410445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721970"/>
                <a:gridCol w="3719857"/>
              </a:tblGrid>
              <a:tr h="935038"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SzPct val="100000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47675" defTabSz="895350">
                        <a:spcBef>
                          <a:spcPct val="20000"/>
                        </a:spcBef>
                        <a:buSzPct val="100000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895350" defTabSz="895350">
                        <a:spcBef>
                          <a:spcPct val="20000"/>
                        </a:spcBef>
                        <a:buSzPct val="100000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defTabSz="89535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787525" defTabSz="89535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447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019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591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163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89535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s-ES_tradnl" altLang="es-E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Información           Sumaria</a:t>
                      </a:r>
                      <a:endParaRPr kumimoji="0" lang="es-ES_tradnl" alt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398" marR="89398" marT="44699" marB="44699" horzOverflow="overflow"/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SzPct val="100000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47675" defTabSz="895350">
                        <a:spcBef>
                          <a:spcPct val="20000"/>
                        </a:spcBef>
                        <a:buSzPct val="100000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895350" defTabSz="895350">
                        <a:spcBef>
                          <a:spcPct val="20000"/>
                        </a:spcBef>
                        <a:buSzPct val="100000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defTabSz="89535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787525" defTabSz="89535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447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019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591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163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89535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s-ES_tradnl" altLang="es-E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    Sumarios</a:t>
                      </a:r>
                      <a:endParaRPr kumimoji="0" lang="es-ES_tradnl" alt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398" marR="89398" marT="44699" marB="44699" horzOverflow="overflow"/>
                </a:tc>
              </a:tr>
              <a:tr h="3169418"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SzPct val="100000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47675" defTabSz="895350">
                        <a:spcBef>
                          <a:spcPct val="20000"/>
                        </a:spcBef>
                        <a:buSzPct val="100000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895350" defTabSz="895350">
                        <a:spcBef>
                          <a:spcPct val="20000"/>
                        </a:spcBef>
                        <a:buSzPct val="100000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defTabSz="89535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787525" defTabSz="89535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447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019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591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163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89535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s-ES_tradnl" altLang="es-E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Procede cuando la sanción a aplicar no supere los diez días de suspensión o como paso previo al inicio de un sumario administrativo</a:t>
                      </a:r>
                      <a:endParaRPr kumimoji="0" lang="es-ES_tradnl" alt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398" marR="89398" marT="44699" marB="44699" horzOverflow="overflow"/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SzPct val="100000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47675" defTabSz="895350">
                        <a:spcBef>
                          <a:spcPct val="20000"/>
                        </a:spcBef>
                        <a:buSzPct val="100000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895350" defTabSz="895350">
                        <a:spcBef>
                          <a:spcPct val="20000"/>
                        </a:spcBef>
                        <a:buSzPct val="100000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defTabSz="89535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787525" defTabSz="89535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447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019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591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163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89535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s-ES_tradnl" altLang="es-E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Procede como continuación de una investigación iniciada con una información sumaria o por la gravedad del hecho o posible sanción</a:t>
                      </a:r>
                      <a:endParaRPr kumimoji="0" lang="es-ES_tradnl" alt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398" marR="89398" marT="44699" marB="44699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308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dministrador\Desktop\innovar-01.png"/>
          <p:cNvPicPr>
            <a:picLocks noChangeAspect="1" noChangeArrowheads="1"/>
          </p:cNvPicPr>
          <p:nvPr/>
        </p:nvPicPr>
        <p:blipFill>
          <a:blip r:embed="rId2" cstate="print"/>
          <a:srcRect t="19411" b="61761"/>
          <a:stretch>
            <a:fillRect/>
          </a:stretch>
        </p:blipFill>
        <p:spPr bwMode="auto">
          <a:xfrm>
            <a:off x="0" y="0"/>
            <a:ext cx="9143999" cy="1152330"/>
          </a:xfrm>
          <a:prstGeom prst="rect">
            <a:avLst/>
          </a:prstGeom>
          <a:noFill/>
        </p:spPr>
      </p:pic>
      <p:pic>
        <p:nvPicPr>
          <p:cNvPr id="5" name="Picture 2" descr="C:\Users\Administrador\Desktop\innovar-01.png"/>
          <p:cNvPicPr>
            <a:picLocks noChangeAspect="1" noChangeArrowheads="1"/>
          </p:cNvPicPr>
          <p:nvPr/>
        </p:nvPicPr>
        <p:blipFill>
          <a:blip r:embed="rId3" cstate="print"/>
          <a:srcRect t="96464"/>
          <a:stretch>
            <a:fillRect/>
          </a:stretch>
        </p:blipFill>
        <p:spPr bwMode="auto">
          <a:xfrm>
            <a:off x="-36513" y="6641675"/>
            <a:ext cx="9180513" cy="216382"/>
          </a:xfrm>
          <a:prstGeom prst="rect">
            <a:avLst/>
          </a:prstGeom>
          <a:noFill/>
        </p:spPr>
      </p:pic>
      <p:sp>
        <p:nvSpPr>
          <p:cNvPr id="6" name="Rectangle 25"/>
          <p:cNvSpPr>
            <a:spLocks noGrp="1" noChangeArrowheads="1"/>
          </p:cNvSpPr>
          <p:nvPr>
            <p:ph type="title"/>
          </p:nvPr>
        </p:nvSpPr>
        <p:spPr>
          <a:xfrm>
            <a:off x="1475656" y="908720"/>
            <a:ext cx="5589587" cy="1651000"/>
          </a:xfrm>
        </p:spPr>
        <p:txBody>
          <a:bodyPr>
            <a:normAutofit/>
          </a:bodyPr>
          <a:lstStyle/>
          <a:p>
            <a:r>
              <a:rPr lang="es-ES_tradnl" altLang="es-ES" sz="2000" u="sng" dirty="0">
                <a:latin typeface="Arial Black" panose="020B0A04020102020204" pitchFamily="34" charset="0"/>
              </a:rPr>
              <a:t>Información Sumaria y Sumarios</a:t>
            </a:r>
            <a:br>
              <a:rPr lang="es-ES_tradnl" altLang="es-ES" sz="2000" u="sng" dirty="0">
                <a:latin typeface="Arial Black" panose="020B0A04020102020204" pitchFamily="34" charset="0"/>
              </a:rPr>
            </a:br>
            <a:r>
              <a:rPr lang="es-ES_tradnl" altLang="es-ES" sz="2000" u="sng" dirty="0">
                <a:latin typeface="Arial Black" panose="020B0A04020102020204" pitchFamily="34" charset="0"/>
              </a:rPr>
              <a:t>Diferencias</a:t>
            </a:r>
          </a:p>
        </p:txBody>
      </p:sp>
      <p:graphicFrame>
        <p:nvGraphicFramePr>
          <p:cNvPr id="7" name="Group 6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2270943"/>
              </p:ext>
            </p:extLst>
          </p:nvPr>
        </p:nvGraphicFramePr>
        <p:xfrm>
          <a:off x="995101" y="2348880"/>
          <a:ext cx="7153795" cy="267106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7913"/>
                <a:gridCol w="3575882"/>
              </a:tblGrid>
              <a:tr h="720080"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SzPct val="100000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47675" defTabSz="895350">
                        <a:spcBef>
                          <a:spcPct val="20000"/>
                        </a:spcBef>
                        <a:buSzPct val="100000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895350" defTabSz="895350">
                        <a:spcBef>
                          <a:spcPct val="20000"/>
                        </a:spcBef>
                        <a:buSzPct val="100000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defTabSz="89535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787525" defTabSz="89535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447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019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591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163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89535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s-ES_tradnl" altLang="es-E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Información Sumaria</a:t>
                      </a:r>
                      <a:endParaRPr kumimoji="0" lang="es-ES_tradnl" alt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2182" marR="122182" marT="61091" marB="61091" horzOverflow="overflow"/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SzPct val="100000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47675" defTabSz="895350">
                        <a:spcBef>
                          <a:spcPct val="20000"/>
                        </a:spcBef>
                        <a:buSzPct val="100000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895350" defTabSz="895350">
                        <a:spcBef>
                          <a:spcPct val="20000"/>
                        </a:spcBef>
                        <a:buSzPct val="100000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defTabSz="89535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787525" defTabSz="89535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447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019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591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163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89535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s-ES_tradnl" altLang="es-E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Sumarios</a:t>
                      </a:r>
                      <a:endParaRPr kumimoji="0" lang="es-ES_tradnl" alt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2182" marR="122182" marT="61091" marB="61091" horzOverflow="overflow"/>
                </a:tc>
              </a:tr>
              <a:tr h="860425"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SzPct val="100000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47675" defTabSz="895350">
                        <a:spcBef>
                          <a:spcPct val="20000"/>
                        </a:spcBef>
                        <a:buSzPct val="100000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895350" defTabSz="895350">
                        <a:spcBef>
                          <a:spcPct val="20000"/>
                        </a:spcBef>
                        <a:buSzPct val="100000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defTabSz="89535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787525" defTabSz="89535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447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019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591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163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89535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s-ES_tradnl" altLang="es-E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Deberá instruirse por los Directores o Funcionarios de jerarquía equivalente en el ámbito de la unidad administrativa donde tuvo lugar la irregularidad</a:t>
                      </a:r>
                      <a:endParaRPr kumimoji="0" lang="es-ES_tradnl" alt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2182" marR="122182" marT="61091" marB="61091" horzOverflow="overflow"/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SzPct val="100000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47675" defTabSz="895350">
                        <a:spcBef>
                          <a:spcPct val="20000"/>
                        </a:spcBef>
                        <a:buSzPct val="100000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895350" defTabSz="895350">
                        <a:spcBef>
                          <a:spcPct val="20000"/>
                        </a:spcBef>
                        <a:buSzPct val="100000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defTabSz="89535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787525" defTabSz="89535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447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019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591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163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89535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s-ES_tradnl" altLang="es-E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Se tramitan en la Dirección de Sumarios</a:t>
                      </a:r>
                      <a:endParaRPr kumimoji="0" lang="es-ES_tradnl" alt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2182" marR="122182" marT="61091" marB="61091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736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dministrador\Desktop\innovar-01.png"/>
          <p:cNvPicPr>
            <a:picLocks noChangeAspect="1" noChangeArrowheads="1"/>
          </p:cNvPicPr>
          <p:nvPr/>
        </p:nvPicPr>
        <p:blipFill>
          <a:blip r:embed="rId2" cstate="print"/>
          <a:srcRect t="19411" b="61761"/>
          <a:stretch>
            <a:fillRect/>
          </a:stretch>
        </p:blipFill>
        <p:spPr bwMode="auto">
          <a:xfrm>
            <a:off x="0" y="0"/>
            <a:ext cx="9143999" cy="1152330"/>
          </a:xfrm>
          <a:prstGeom prst="rect">
            <a:avLst/>
          </a:prstGeom>
          <a:noFill/>
        </p:spPr>
      </p:pic>
      <p:pic>
        <p:nvPicPr>
          <p:cNvPr id="5" name="Picture 2" descr="C:\Users\Administrador\Desktop\innovar-01.png"/>
          <p:cNvPicPr>
            <a:picLocks noChangeAspect="1" noChangeArrowheads="1"/>
          </p:cNvPicPr>
          <p:nvPr/>
        </p:nvPicPr>
        <p:blipFill>
          <a:blip r:embed="rId3" cstate="print"/>
          <a:srcRect t="96464"/>
          <a:stretch>
            <a:fillRect/>
          </a:stretch>
        </p:blipFill>
        <p:spPr bwMode="auto">
          <a:xfrm>
            <a:off x="-36513" y="6641675"/>
            <a:ext cx="9180513" cy="216382"/>
          </a:xfrm>
          <a:prstGeom prst="rect">
            <a:avLst/>
          </a:prstGeom>
          <a:noFill/>
        </p:spPr>
      </p:pic>
      <p:sp>
        <p:nvSpPr>
          <p:cNvPr id="6" name="Rectangle 16"/>
          <p:cNvSpPr>
            <a:spLocks noGrp="1" noChangeArrowheads="1"/>
          </p:cNvSpPr>
          <p:nvPr>
            <p:ph type="title"/>
          </p:nvPr>
        </p:nvSpPr>
        <p:spPr>
          <a:xfrm>
            <a:off x="1331640" y="980728"/>
            <a:ext cx="5589587" cy="1651000"/>
          </a:xfrm>
        </p:spPr>
        <p:txBody>
          <a:bodyPr>
            <a:normAutofit/>
          </a:bodyPr>
          <a:lstStyle/>
          <a:p>
            <a:r>
              <a:rPr lang="es-ES_tradnl" altLang="es-ES" sz="2000" u="sng" dirty="0" smtClean="0">
                <a:latin typeface="Arial Black" panose="020B0A04020102020204" pitchFamily="34" charset="0"/>
              </a:rPr>
              <a:t>Información </a:t>
            </a:r>
            <a:r>
              <a:rPr lang="es-ES_tradnl" altLang="es-ES" sz="2000" u="sng" dirty="0">
                <a:latin typeface="Arial Black" panose="020B0A04020102020204" pitchFamily="34" charset="0"/>
              </a:rPr>
              <a:t>Sumaria y Sumario</a:t>
            </a:r>
            <a:br>
              <a:rPr lang="es-ES_tradnl" altLang="es-ES" sz="2000" u="sng" dirty="0">
                <a:latin typeface="Arial Black" panose="020B0A04020102020204" pitchFamily="34" charset="0"/>
              </a:rPr>
            </a:br>
            <a:r>
              <a:rPr lang="es-ES_tradnl" altLang="es-ES" sz="2000" u="sng" dirty="0">
                <a:latin typeface="Arial Black" panose="020B0A04020102020204" pitchFamily="34" charset="0"/>
              </a:rPr>
              <a:t>Diferencias</a:t>
            </a:r>
          </a:p>
        </p:txBody>
      </p:sp>
      <p:graphicFrame>
        <p:nvGraphicFramePr>
          <p:cNvPr id="7" name="Group 6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9036353"/>
              </p:ext>
            </p:extLst>
          </p:nvPr>
        </p:nvGraphicFramePr>
        <p:xfrm>
          <a:off x="611560" y="2636912"/>
          <a:ext cx="7297811" cy="2943001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385500"/>
                <a:gridCol w="3912311"/>
              </a:tblGrid>
              <a:tr h="710753"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SzPct val="100000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47675" defTabSz="895350">
                        <a:spcBef>
                          <a:spcPct val="20000"/>
                        </a:spcBef>
                        <a:buSzPct val="100000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895350" defTabSz="895350">
                        <a:spcBef>
                          <a:spcPct val="20000"/>
                        </a:spcBef>
                        <a:buSzPct val="100000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defTabSz="89535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787525" defTabSz="89535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447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019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591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163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89535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s-ES_tradnl" altLang="es-E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Información Sumaria</a:t>
                      </a:r>
                      <a:endParaRPr kumimoji="0" lang="es-ES_tradnl" alt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2182" marR="122182" marT="61091" marB="61091" horzOverflow="overflow"/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SzPct val="100000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47675" defTabSz="895350">
                        <a:spcBef>
                          <a:spcPct val="20000"/>
                        </a:spcBef>
                        <a:buSzPct val="100000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895350" defTabSz="895350">
                        <a:spcBef>
                          <a:spcPct val="20000"/>
                        </a:spcBef>
                        <a:buSzPct val="100000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defTabSz="89535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787525" defTabSz="89535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447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019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591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163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89535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s-ES_tradnl" altLang="es-E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Sumario</a:t>
                      </a:r>
                      <a:endParaRPr kumimoji="0" lang="es-ES_tradnl" alt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2182" marR="122182" marT="61091" marB="61091" horzOverflow="overflow"/>
                </a:tc>
              </a:tr>
              <a:tr h="936104"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SzPct val="100000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47675" defTabSz="895350">
                        <a:spcBef>
                          <a:spcPct val="20000"/>
                        </a:spcBef>
                        <a:buSzPct val="100000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895350" defTabSz="895350">
                        <a:spcBef>
                          <a:spcPct val="20000"/>
                        </a:spcBef>
                        <a:buSzPct val="100000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defTabSz="89535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787525" defTabSz="89535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447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019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591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163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89535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s-ES_tradnl" altLang="es-E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No hay declaración de imputado</a:t>
                      </a:r>
                      <a:endParaRPr kumimoji="0" lang="es-ES_tradnl" alt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2182" marR="122182" marT="61091" marB="61091" horzOverflow="overflow"/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SzPct val="100000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47675" defTabSz="895350">
                        <a:spcBef>
                          <a:spcPct val="20000"/>
                        </a:spcBef>
                        <a:buSzPct val="100000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895350" defTabSz="895350">
                        <a:spcBef>
                          <a:spcPct val="20000"/>
                        </a:spcBef>
                        <a:buSzPct val="100000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defTabSz="89535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787525" defTabSz="89535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447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019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591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163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89535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s-ES_tradnl" altLang="es-E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Si hay declaración de imputado.-</a:t>
                      </a:r>
                      <a:endParaRPr kumimoji="0" lang="es-ES_tradnl" alt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2182" marR="122182" marT="61091" marB="61091" horzOverflow="overflow"/>
                </a:tc>
              </a:tr>
              <a:tr h="1296144"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SzPct val="100000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47675" defTabSz="895350">
                        <a:spcBef>
                          <a:spcPct val="20000"/>
                        </a:spcBef>
                        <a:buSzPct val="100000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895350" defTabSz="895350">
                        <a:spcBef>
                          <a:spcPct val="20000"/>
                        </a:spcBef>
                        <a:buSzPct val="100000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defTabSz="89535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787525" defTabSz="89535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447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019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591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163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89535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s-ES_tradnl" altLang="es-E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Para la defensa se otorga el plazo de tres días</a:t>
                      </a:r>
                      <a:endParaRPr kumimoji="0" lang="es-ES_tradnl" alt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2182" marR="122182" marT="61091" marB="61091" horzOverflow="overflow"/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SzPct val="100000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47675" defTabSz="895350">
                        <a:spcBef>
                          <a:spcPct val="20000"/>
                        </a:spcBef>
                        <a:buSzPct val="100000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895350" defTabSz="895350">
                        <a:spcBef>
                          <a:spcPct val="20000"/>
                        </a:spcBef>
                        <a:buSzPct val="100000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defTabSz="89535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787525" defTabSz="89535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447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019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591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163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89535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s-ES_tradnl" altLang="es-E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Para la defensa se otorga un plazo de cinco días</a:t>
                      </a:r>
                      <a:endParaRPr kumimoji="0" lang="es-ES_tradnl" alt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2182" marR="122182" marT="61091" marB="61091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05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dministrador\Desktop\innovar-01.png"/>
          <p:cNvPicPr>
            <a:picLocks noChangeAspect="1" noChangeArrowheads="1"/>
          </p:cNvPicPr>
          <p:nvPr/>
        </p:nvPicPr>
        <p:blipFill>
          <a:blip r:embed="rId3" cstate="print"/>
          <a:srcRect t="19411" b="61761"/>
          <a:stretch>
            <a:fillRect/>
          </a:stretch>
        </p:blipFill>
        <p:spPr bwMode="auto">
          <a:xfrm>
            <a:off x="0" y="0"/>
            <a:ext cx="9143999" cy="1152330"/>
          </a:xfrm>
          <a:prstGeom prst="rect">
            <a:avLst/>
          </a:prstGeom>
          <a:noFill/>
        </p:spPr>
      </p:pic>
      <p:pic>
        <p:nvPicPr>
          <p:cNvPr id="5" name="Picture 2" descr="C:\Users\Administrador\Desktop\innovar-01.png"/>
          <p:cNvPicPr>
            <a:picLocks noChangeAspect="1" noChangeArrowheads="1"/>
          </p:cNvPicPr>
          <p:nvPr/>
        </p:nvPicPr>
        <p:blipFill>
          <a:blip r:embed="rId4" cstate="print"/>
          <a:srcRect t="96464"/>
          <a:stretch>
            <a:fillRect/>
          </a:stretch>
        </p:blipFill>
        <p:spPr bwMode="auto">
          <a:xfrm>
            <a:off x="-36513" y="6641675"/>
            <a:ext cx="9180513" cy="216382"/>
          </a:xfrm>
          <a:prstGeom prst="rect">
            <a:avLst/>
          </a:prstGeom>
          <a:noFill/>
        </p:spPr>
      </p:pic>
      <p:sp>
        <p:nvSpPr>
          <p:cNvPr id="2" name="1 Rectángulo"/>
          <p:cNvSpPr/>
          <p:nvPr/>
        </p:nvSpPr>
        <p:spPr>
          <a:xfrm>
            <a:off x="2267743" y="134076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_tradnl" altLang="es-ES" sz="2000" u="sng" dirty="0">
                <a:latin typeface="Arial Black" panose="020B0A04020102020204" pitchFamily="34" charset="0"/>
              </a:rPr>
              <a:t>Información Sumaria y Sumario</a:t>
            </a:r>
            <a:br>
              <a:rPr lang="es-ES_tradnl" altLang="es-ES" sz="2000" u="sng" dirty="0">
                <a:latin typeface="Arial Black" panose="020B0A04020102020204" pitchFamily="34" charset="0"/>
              </a:rPr>
            </a:br>
            <a:r>
              <a:rPr lang="es-ES_tradnl" altLang="es-ES" sz="2000" u="sng" dirty="0">
                <a:latin typeface="Arial Black" panose="020B0A04020102020204" pitchFamily="34" charset="0"/>
              </a:rPr>
              <a:t>Diferencias</a:t>
            </a:r>
            <a:endParaRPr lang="es-ES" sz="2000" u="sng" dirty="0">
              <a:latin typeface="Arial Black" panose="020B0A04020102020204" pitchFamily="34" charset="0"/>
            </a:endParaRPr>
          </a:p>
        </p:txBody>
      </p:sp>
      <p:graphicFrame>
        <p:nvGraphicFramePr>
          <p:cNvPr id="6" name="Group 6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135082"/>
              </p:ext>
            </p:extLst>
          </p:nvPr>
        </p:nvGraphicFramePr>
        <p:xfrm>
          <a:off x="755576" y="2132856"/>
          <a:ext cx="7704856" cy="3807247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853522"/>
                <a:gridCol w="3851334"/>
              </a:tblGrid>
              <a:tr h="648072"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SzPct val="100000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47675" defTabSz="895350">
                        <a:spcBef>
                          <a:spcPct val="20000"/>
                        </a:spcBef>
                        <a:buSzPct val="100000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895350" defTabSz="895350">
                        <a:spcBef>
                          <a:spcPct val="20000"/>
                        </a:spcBef>
                        <a:buSzPct val="100000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defTabSz="89535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787525" defTabSz="89535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447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019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591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163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89535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s-ES_tradnl" altLang="es-E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Información Sumaria</a:t>
                      </a:r>
                      <a:endParaRPr kumimoji="0" lang="es-ES_tradnl" alt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2182" marR="122182" marT="61091" marB="61091" horzOverflow="overflow"/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SzPct val="100000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47675" defTabSz="895350">
                        <a:spcBef>
                          <a:spcPct val="20000"/>
                        </a:spcBef>
                        <a:buSzPct val="100000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895350" defTabSz="895350">
                        <a:spcBef>
                          <a:spcPct val="20000"/>
                        </a:spcBef>
                        <a:buSzPct val="100000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defTabSz="89535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787525" defTabSz="89535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447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019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591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163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89535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s-ES_tradnl" altLang="es-E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Sumario</a:t>
                      </a:r>
                      <a:endParaRPr kumimoji="0" lang="es-ES_tradnl" alt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2182" marR="122182" marT="61091" marB="61091" horzOverflow="overflow"/>
                </a:tc>
              </a:tr>
              <a:tr h="1008112"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SzPct val="100000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47675" defTabSz="895350">
                        <a:spcBef>
                          <a:spcPct val="20000"/>
                        </a:spcBef>
                        <a:buSzPct val="100000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895350" defTabSz="895350">
                        <a:spcBef>
                          <a:spcPct val="20000"/>
                        </a:spcBef>
                        <a:buSzPct val="100000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defTabSz="89535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787525" defTabSz="89535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447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019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591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163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89535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s-ES_tradnl" altLang="es-E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 hay derecho de alegar</a:t>
                      </a:r>
                      <a:endParaRPr kumimoji="0" lang="es-ES_tradnl" alt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2182" marR="122182" marT="61091" marB="61091" horzOverflow="overflow"/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SzPct val="100000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47675" defTabSz="895350">
                        <a:spcBef>
                          <a:spcPct val="20000"/>
                        </a:spcBef>
                        <a:buSzPct val="100000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895350" defTabSz="895350">
                        <a:spcBef>
                          <a:spcPct val="20000"/>
                        </a:spcBef>
                        <a:buSzPct val="100000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defTabSz="89535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787525" defTabSz="89535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447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019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591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163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89535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s-ES_tradnl" altLang="es-E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Se otorga el plazo de tres días para alegar</a:t>
                      </a:r>
                      <a:endParaRPr kumimoji="0" lang="es-ES_tradnl" alt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2182" marR="122182" marT="61091" marB="61091" horzOverflow="overflow"/>
                </a:tc>
              </a:tr>
              <a:tr h="2151063"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SzPct val="100000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47675" defTabSz="895350">
                        <a:spcBef>
                          <a:spcPct val="20000"/>
                        </a:spcBef>
                        <a:buSzPct val="100000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895350" defTabSz="895350">
                        <a:spcBef>
                          <a:spcPct val="20000"/>
                        </a:spcBef>
                        <a:buSzPct val="100000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defTabSz="89535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787525" defTabSz="89535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447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019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591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163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89535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s-ES_tradnl" altLang="es-E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Concluye con el sobreseimiento o la aplicación de una sanción de hasta diez días de suspensión</a:t>
                      </a:r>
                      <a:endParaRPr kumimoji="0" lang="es-ES_tradnl" alt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2182" marR="122182" marT="61091" marB="61091" horzOverflow="overflow"/>
                </a:tc>
                <a:tc>
                  <a:txBody>
                    <a:bodyPr/>
                    <a:lstStyle>
                      <a:lvl1pPr defTabSz="895350">
                        <a:spcBef>
                          <a:spcPct val="20000"/>
                        </a:spcBef>
                        <a:buSzPct val="100000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47675" defTabSz="895350">
                        <a:spcBef>
                          <a:spcPct val="20000"/>
                        </a:spcBef>
                        <a:buSzPct val="100000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895350" defTabSz="895350">
                        <a:spcBef>
                          <a:spcPct val="20000"/>
                        </a:spcBef>
                        <a:buSzPct val="100000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defTabSz="89535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787525" defTabSz="89535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447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019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591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16325" defTabSz="8953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89535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s-ES_tradnl" altLang="es-E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Concluye con sobreseimiento o la aplicación de una suspensión mayor a diez días, cesantía o exoneración</a:t>
                      </a:r>
                      <a:endParaRPr kumimoji="0" lang="es-ES_tradnl" alt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2182" marR="122182" marT="61091" marB="61091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dministrador\Desktop\innovar-01.png"/>
          <p:cNvPicPr>
            <a:picLocks noChangeAspect="1" noChangeArrowheads="1"/>
          </p:cNvPicPr>
          <p:nvPr/>
        </p:nvPicPr>
        <p:blipFill>
          <a:blip r:embed="rId2" cstate="print"/>
          <a:srcRect t="19411" b="61761"/>
          <a:stretch>
            <a:fillRect/>
          </a:stretch>
        </p:blipFill>
        <p:spPr bwMode="auto">
          <a:xfrm>
            <a:off x="0" y="0"/>
            <a:ext cx="9143999" cy="1152330"/>
          </a:xfrm>
          <a:prstGeom prst="rect">
            <a:avLst/>
          </a:prstGeom>
          <a:noFill/>
        </p:spPr>
      </p:pic>
      <p:pic>
        <p:nvPicPr>
          <p:cNvPr id="6" name="Picture 2" descr="C:\Users\Administrador\Desktop\innovar-01.png"/>
          <p:cNvPicPr>
            <a:picLocks noChangeAspect="1" noChangeArrowheads="1"/>
          </p:cNvPicPr>
          <p:nvPr/>
        </p:nvPicPr>
        <p:blipFill>
          <a:blip r:embed="rId3" cstate="print"/>
          <a:srcRect t="96464"/>
          <a:stretch>
            <a:fillRect/>
          </a:stretch>
        </p:blipFill>
        <p:spPr bwMode="auto">
          <a:xfrm>
            <a:off x="-36513" y="6641675"/>
            <a:ext cx="9180513" cy="216382"/>
          </a:xfrm>
          <a:prstGeom prst="rect">
            <a:avLst/>
          </a:prstGeom>
          <a:noFill/>
        </p:spPr>
      </p:pic>
      <p:sp>
        <p:nvSpPr>
          <p:cNvPr id="2" name="1 Rectángulo"/>
          <p:cNvSpPr/>
          <p:nvPr/>
        </p:nvSpPr>
        <p:spPr>
          <a:xfrm>
            <a:off x="1088243" y="1544091"/>
            <a:ext cx="6931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u="sng" dirty="0" smtClean="0">
                <a:latin typeface="Arial Black" panose="020B0A04020102020204" pitchFamily="34" charset="0"/>
              </a:rPr>
              <a:t>EL EJERCICIO DE LA POTESTAD DISCIPLINARIA</a:t>
            </a:r>
            <a:endParaRPr lang="es-ES" sz="2000" u="sng" dirty="0">
              <a:latin typeface="Arial Black" panose="020B0A04020102020204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088243" y="2551543"/>
            <a:ext cx="730018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+mj-lt"/>
              <a:buAutoNum type="alphaLcParenR"/>
            </a:pPr>
            <a:r>
              <a:rPr lang="es-ES" sz="2000" b="1" dirty="0">
                <a:latin typeface="Arial Black" panose="020B0A04020102020204" pitchFamily="34" charset="0"/>
              </a:rPr>
              <a:t>Verificación material de los hechos susceptibles de ocasionar la falta disciplinaria; </a:t>
            </a:r>
          </a:p>
          <a:p>
            <a:pPr marL="457200" lvl="0" indent="-457200" algn="just">
              <a:buFont typeface="+mj-lt"/>
              <a:buAutoNum type="alphaLcParenR"/>
            </a:pPr>
            <a:endParaRPr lang="es-ES" sz="2000" b="1" dirty="0" smtClean="0">
              <a:latin typeface="Arial Black" panose="020B0A04020102020204" pitchFamily="34" charset="0"/>
            </a:endParaRPr>
          </a:p>
          <a:p>
            <a:pPr marL="457200" lvl="0" indent="-457200" algn="just">
              <a:buFont typeface="+mj-lt"/>
              <a:buAutoNum type="alphaLcParenR"/>
            </a:pPr>
            <a:r>
              <a:rPr lang="es-ES" sz="2000" b="1" dirty="0" smtClean="0">
                <a:latin typeface="Arial Black" panose="020B0A04020102020204" pitchFamily="34" charset="0"/>
              </a:rPr>
              <a:t>Encuadramiento </a:t>
            </a:r>
            <a:r>
              <a:rPr lang="es-ES" sz="2000" b="1" dirty="0">
                <a:latin typeface="Arial Black" panose="020B0A04020102020204" pitchFamily="34" charset="0"/>
              </a:rPr>
              <a:t>fáctico y calificación </a:t>
            </a:r>
            <a:r>
              <a:rPr lang="es-ES" sz="2000" b="1" dirty="0" smtClean="0">
                <a:latin typeface="Arial Black" panose="020B0A04020102020204" pitchFamily="34" charset="0"/>
              </a:rPr>
              <a:t>jurídica;</a:t>
            </a:r>
            <a:endParaRPr lang="es-ES" sz="2000" dirty="0">
              <a:latin typeface="Arial Black" panose="020B0A04020102020204" pitchFamily="34" charset="0"/>
            </a:endParaRPr>
          </a:p>
          <a:p>
            <a:pPr marL="457200" lvl="0" indent="-457200" algn="just">
              <a:buFont typeface="+mj-lt"/>
              <a:buAutoNum type="alphaLcParenR"/>
            </a:pPr>
            <a:endParaRPr lang="es-ES" sz="2000" b="1" dirty="0" smtClean="0">
              <a:latin typeface="Arial Black" panose="020B0A04020102020204" pitchFamily="34" charset="0"/>
            </a:endParaRPr>
          </a:p>
          <a:p>
            <a:pPr marL="457200" lvl="0" indent="-457200" algn="just">
              <a:buFont typeface="+mj-lt"/>
              <a:buAutoNum type="alphaLcParenR"/>
            </a:pPr>
            <a:r>
              <a:rPr lang="es-ES" sz="2000" b="1" dirty="0" smtClean="0">
                <a:latin typeface="Arial Black" panose="020B0A04020102020204" pitchFamily="34" charset="0"/>
              </a:rPr>
              <a:t>Apreciación </a:t>
            </a:r>
            <a:r>
              <a:rPr lang="es-ES" sz="2000" b="1" dirty="0">
                <a:latin typeface="Arial Black" panose="020B0A04020102020204" pitchFamily="34" charset="0"/>
              </a:rPr>
              <a:t>de la prueba valorando críticamente la entidad de la </a:t>
            </a:r>
            <a:r>
              <a:rPr lang="es-ES" sz="2000" b="1" dirty="0" smtClean="0">
                <a:latin typeface="Arial Black" panose="020B0A04020102020204" pitchFamily="34" charset="0"/>
              </a:rPr>
              <a:t>falta;</a:t>
            </a:r>
            <a:endParaRPr lang="es-ES" sz="2000" dirty="0">
              <a:latin typeface="Arial Black" panose="020B0A04020102020204" pitchFamily="34" charset="0"/>
            </a:endParaRPr>
          </a:p>
          <a:p>
            <a:pPr marL="457200" lvl="0" indent="-457200" algn="just">
              <a:buFont typeface="+mj-lt"/>
              <a:buAutoNum type="alphaLcParenR"/>
            </a:pPr>
            <a:endParaRPr lang="es-ES" sz="2000" b="1" dirty="0" smtClean="0">
              <a:latin typeface="Arial Black" panose="020B0A04020102020204" pitchFamily="34" charset="0"/>
            </a:endParaRPr>
          </a:p>
          <a:p>
            <a:pPr marL="457200" lvl="0" indent="-457200" algn="just">
              <a:buFont typeface="+mj-lt"/>
              <a:buAutoNum type="alphaLcParenR"/>
            </a:pPr>
            <a:r>
              <a:rPr lang="es-ES" sz="2000" b="1" dirty="0" smtClean="0">
                <a:latin typeface="Arial Black" panose="020B0A04020102020204" pitchFamily="34" charset="0"/>
              </a:rPr>
              <a:t>Elección </a:t>
            </a:r>
            <a:r>
              <a:rPr lang="es-ES" sz="2000" b="1" dirty="0">
                <a:latin typeface="Arial Black" panose="020B0A04020102020204" pitchFamily="34" charset="0"/>
              </a:rPr>
              <a:t>de la sanción adecuada</a:t>
            </a:r>
            <a:endParaRPr lang="es-ES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94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dministrador\Desktop\innovar-01.png"/>
          <p:cNvPicPr>
            <a:picLocks noChangeAspect="1" noChangeArrowheads="1"/>
          </p:cNvPicPr>
          <p:nvPr/>
        </p:nvPicPr>
        <p:blipFill>
          <a:blip r:embed="rId2" cstate="print"/>
          <a:srcRect t="19411" b="61761"/>
          <a:stretch>
            <a:fillRect/>
          </a:stretch>
        </p:blipFill>
        <p:spPr bwMode="auto">
          <a:xfrm>
            <a:off x="0" y="0"/>
            <a:ext cx="9143999" cy="1152330"/>
          </a:xfrm>
          <a:prstGeom prst="rect">
            <a:avLst/>
          </a:prstGeom>
          <a:noFill/>
        </p:spPr>
      </p:pic>
      <p:pic>
        <p:nvPicPr>
          <p:cNvPr id="6" name="Picture 2" descr="C:\Users\Administrador\Desktop\innovar-01.png"/>
          <p:cNvPicPr>
            <a:picLocks noChangeAspect="1" noChangeArrowheads="1"/>
          </p:cNvPicPr>
          <p:nvPr/>
        </p:nvPicPr>
        <p:blipFill>
          <a:blip r:embed="rId3" cstate="print"/>
          <a:srcRect t="96464"/>
          <a:stretch>
            <a:fillRect/>
          </a:stretch>
        </p:blipFill>
        <p:spPr bwMode="auto">
          <a:xfrm>
            <a:off x="-36513" y="6641675"/>
            <a:ext cx="9180513" cy="216382"/>
          </a:xfrm>
          <a:prstGeom prst="rect">
            <a:avLst/>
          </a:prstGeom>
          <a:noFill/>
        </p:spPr>
      </p:pic>
      <p:sp>
        <p:nvSpPr>
          <p:cNvPr id="2" name="1 CuadroTexto"/>
          <p:cNvSpPr txBox="1"/>
          <p:nvPr/>
        </p:nvSpPr>
        <p:spPr>
          <a:xfrm>
            <a:off x="2404674" y="1500753"/>
            <a:ext cx="41186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>
                <a:latin typeface="Arial Black" panose="020B0A04020102020204" pitchFamily="34" charset="0"/>
              </a:rPr>
              <a:t>LA INFORMACIÓN SUMARIA</a:t>
            </a:r>
            <a:endParaRPr lang="es-ES" sz="2000" dirty="0">
              <a:latin typeface="Arial Black" panose="020B0A0402010202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827584" y="2564904"/>
            <a:ext cx="72728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u="sng" dirty="0" smtClean="0">
                <a:latin typeface="Arial Black" panose="020B0A04020102020204" pitchFamily="34" charset="0"/>
              </a:rPr>
              <a:t>CONCEPTO:</a:t>
            </a:r>
            <a:r>
              <a:rPr lang="es-ES" sz="2000" dirty="0" smtClean="0">
                <a:latin typeface="Arial Black" panose="020B0A04020102020204" pitchFamily="34" charset="0"/>
              </a:rPr>
              <a:t> La información sumaria es una investigación preliminar, a fin de verificar la existencia de responsabilidades patrimoniales o disciplinarias. Servirá para comprobar, si están dados los supuestos que permitan ordenar posteriormente el sumario.</a:t>
            </a:r>
            <a:endParaRPr lang="es-ES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35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dministrador\Desktop\innovar-01.png"/>
          <p:cNvPicPr>
            <a:picLocks noChangeAspect="1" noChangeArrowheads="1"/>
          </p:cNvPicPr>
          <p:nvPr/>
        </p:nvPicPr>
        <p:blipFill>
          <a:blip r:embed="rId2" cstate="print"/>
          <a:srcRect t="19411" b="61761"/>
          <a:stretch>
            <a:fillRect/>
          </a:stretch>
        </p:blipFill>
        <p:spPr bwMode="auto">
          <a:xfrm>
            <a:off x="0" y="0"/>
            <a:ext cx="9143999" cy="1152330"/>
          </a:xfrm>
          <a:prstGeom prst="rect">
            <a:avLst/>
          </a:prstGeom>
          <a:noFill/>
        </p:spPr>
      </p:pic>
      <p:pic>
        <p:nvPicPr>
          <p:cNvPr id="6" name="Picture 2" descr="C:\Users\Administrador\Desktop\innovar-01.png"/>
          <p:cNvPicPr>
            <a:picLocks noChangeAspect="1" noChangeArrowheads="1"/>
          </p:cNvPicPr>
          <p:nvPr/>
        </p:nvPicPr>
        <p:blipFill>
          <a:blip r:embed="rId3" cstate="print"/>
          <a:srcRect t="96464"/>
          <a:stretch>
            <a:fillRect/>
          </a:stretch>
        </p:blipFill>
        <p:spPr bwMode="auto">
          <a:xfrm>
            <a:off x="-36513" y="6641675"/>
            <a:ext cx="9180513" cy="216382"/>
          </a:xfrm>
          <a:prstGeom prst="rect">
            <a:avLst/>
          </a:prstGeom>
          <a:noFill/>
        </p:spPr>
      </p:pic>
      <p:sp>
        <p:nvSpPr>
          <p:cNvPr id="2" name="1 CuadroTexto"/>
          <p:cNvSpPr txBox="1"/>
          <p:nvPr/>
        </p:nvSpPr>
        <p:spPr>
          <a:xfrm>
            <a:off x="1547664" y="1556792"/>
            <a:ext cx="56815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>
                <a:latin typeface="Arial Black" panose="020B0A04020102020204" pitchFamily="34" charset="0"/>
              </a:rPr>
              <a:t>INICIO DE LA INFORMACIÓN SUMARIA </a:t>
            </a:r>
          </a:p>
          <a:p>
            <a:pPr algn="ctr"/>
            <a:r>
              <a:rPr lang="es-ES" sz="2000" dirty="0" smtClean="0">
                <a:latin typeface="Arial Black" panose="020B0A04020102020204" pitchFamily="34" charset="0"/>
              </a:rPr>
              <a:t>O SUMARIO ADMINISTRATIVO.</a:t>
            </a:r>
            <a:endParaRPr lang="es-ES" sz="2000" dirty="0">
              <a:latin typeface="Arial Black" panose="020B0A0402010202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64005" y="2708920"/>
            <a:ext cx="784887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ES" sz="2000" dirty="0" smtClean="0">
                <a:latin typeface="Arial Black" panose="020B0A04020102020204" pitchFamily="34" charset="0"/>
              </a:rPr>
              <a:t>Se concreta a través de un </a:t>
            </a:r>
            <a:r>
              <a:rPr lang="es-ES" sz="2000" u="sng" dirty="0" smtClean="0">
                <a:latin typeface="Arial Black" panose="020B0A04020102020204" pitchFamily="34" charset="0"/>
              </a:rPr>
              <a:t>ACTO ADMINISTRATIVO</a:t>
            </a:r>
            <a:r>
              <a:rPr lang="es-ES" sz="2000" dirty="0" smtClean="0">
                <a:latin typeface="Arial Black" panose="020B0A04020102020204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ES" sz="2000" dirty="0" smtClean="0">
              <a:latin typeface="Arial Black" panose="020B0A040201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ES" sz="2000" dirty="0" smtClean="0">
                <a:latin typeface="Arial Black" panose="020B0A04020102020204" pitchFamily="34" charset="0"/>
              </a:rPr>
              <a:t>No constituye, altera o modifica derechos subjetivos.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ES" sz="2000" dirty="0" smtClean="0">
              <a:latin typeface="Arial Black" panose="020B0A040201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ES" sz="2000" dirty="0" smtClean="0">
                <a:latin typeface="Arial Black" panose="020B0A04020102020204" pitchFamily="34" charset="0"/>
              </a:rPr>
              <a:t>En principio es irrecurrible.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ES" sz="2000" dirty="0" smtClean="0">
              <a:latin typeface="Arial Black" panose="020B0A040201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ES" sz="2000" dirty="0" smtClean="0">
                <a:latin typeface="Arial Black" panose="020B0A04020102020204" pitchFamily="34" charset="0"/>
              </a:rPr>
              <a:t>Ningún administrado puede sentirse agraviado porque se investiguen hechos o conductas eventualmente alterativas de la regularidad funcional.</a:t>
            </a:r>
            <a:endParaRPr lang="es-ES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94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dministrador\Desktop\innovar-01.png"/>
          <p:cNvPicPr>
            <a:picLocks noChangeAspect="1" noChangeArrowheads="1"/>
          </p:cNvPicPr>
          <p:nvPr/>
        </p:nvPicPr>
        <p:blipFill>
          <a:blip r:embed="rId2" cstate="print"/>
          <a:srcRect t="19411" b="61761"/>
          <a:stretch>
            <a:fillRect/>
          </a:stretch>
        </p:blipFill>
        <p:spPr bwMode="auto">
          <a:xfrm>
            <a:off x="0" y="0"/>
            <a:ext cx="9143999" cy="1152330"/>
          </a:xfrm>
          <a:prstGeom prst="rect">
            <a:avLst/>
          </a:prstGeom>
          <a:noFill/>
        </p:spPr>
      </p:pic>
      <p:pic>
        <p:nvPicPr>
          <p:cNvPr id="6" name="Picture 2" descr="C:\Users\Administrador\Desktop\innovar-01.png"/>
          <p:cNvPicPr>
            <a:picLocks noChangeAspect="1" noChangeArrowheads="1"/>
          </p:cNvPicPr>
          <p:nvPr/>
        </p:nvPicPr>
        <p:blipFill>
          <a:blip r:embed="rId3" cstate="print"/>
          <a:srcRect t="96464"/>
          <a:stretch>
            <a:fillRect/>
          </a:stretch>
        </p:blipFill>
        <p:spPr bwMode="auto">
          <a:xfrm>
            <a:off x="-36513" y="6641675"/>
            <a:ext cx="9180513" cy="216382"/>
          </a:xfrm>
          <a:prstGeom prst="rect">
            <a:avLst/>
          </a:prstGeom>
          <a:noFill/>
        </p:spPr>
      </p:pic>
      <p:sp>
        <p:nvSpPr>
          <p:cNvPr id="2" name="1 CuadroTexto"/>
          <p:cNvSpPr txBox="1"/>
          <p:nvPr/>
        </p:nvSpPr>
        <p:spPr>
          <a:xfrm>
            <a:off x="1259632" y="1412776"/>
            <a:ext cx="61933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>
                <a:latin typeface="Arial Black" panose="020B0A04020102020204" pitchFamily="34" charset="0"/>
              </a:rPr>
              <a:t>ARTICULO 1º REGLAMENTO DE SUMARIOS</a:t>
            </a:r>
            <a:endParaRPr lang="es-ES" sz="2000" dirty="0">
              <a:latin typeface="Arial Black" panose="020B0A0402010202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37730" y="2164439"/>
            <a:ext cx="77784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000" dirty="0" smtClean="0">
                <a:latin typeface="Arial Black" panose="020B0A04020102020204" pitchFamily="34" charset="0"/>
              </a:rPr>
              <a:t>Dará lugar a la sustanciación de información sumaria </a:t>
            </a:r>
          </a:p>
          <a:p>
            <a:pPr algn="ctr"/>
            <a:r>
              <a:rPr lang="es-ES" sz="2000" dirty="0" smtClean="0">
                <a:latin typeface="Arial Black" panose="020B0A04020102020204" pitchFamily="34" charset="0"/>
              </a:rPr>
              <a:t>o sumario administrativo:</a:t>
            </a:r>
            <a:endParaRPr lang="es-ES" sz="2000" dirty="0">
              <a:latin typeface="Arial Black" panose="020B0A0402010202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7504" y="3212976"/>
            <a:ext cx="89289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2000" dirty="0" smtClean="0">
                <a:latin typeface="Arial Black" panose="020B0A04020102020204" pitchFamily="34" charset="0"/>
              </a:rPr>
              <a:t>Todo hecho, acción u omisión. </a:t>
            </a:r>
          </a:p>
          <a:p>
            <a:endParaRPr lang="es-ES" sz="2000" dirty="0" smtClean="0">
              <a:latin typeface="Arial Black" panose="020B0A04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2000" dirty="0" smtClean="0">
                <a:latin typeface="Arial Black" panose="020B0A04020102020204" pitchFamily="34" charset="0"/>
              </a:rPr>
              <a:t>Personal docente o administrativo (</a:t>
            </a:r>
            <a:r>
              <a:rPr lang="es-ES" sz="2000" dirty="0" err="1" smtClean="0">
                <a:latin typeface="Arial Black" panose="020B0A04020102020204" pitchFamily="34" charset="0"/>
              </a:rPr>
              <a:t>A.P.P</a:t>
            </a:r>
            <a:r>
              <a:rPr lang="es-ES" sz="2000" dirty="0" smtClean="0">
                <a:latin typeface="Arial Black" panose="020B0A04020102020204" pitchFamily="34" charset="0"/>
              </a:rPr>
              <a:t>., Entes Autárquicos y/o Descentralizados).</a:t>
            </a:r>
          </a:p>
          <a:p>
            <a:endParaRPr lang="es-ES" sz="2000" dirty="0">
              <a:latin typeface="Arial Black" panose="020B0A04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2000" dirty="0" smtClean="0">
                <a:latin typeface="Arial Black" panose="020B0A04020102020204" pitchFamily="34" charset="0"/>
              </a:rPr>
              <a:t>Signifique responsabilidad patrimonial o disciplinaria. </a:t>
            </a:r>
          </a:p>
          <a:p>
            <a:endParaRPr lang="es-ES" sz="2000" dirty="0" smtClean="0">
              <a:latin typeface="Arial Black" panose="020B0A04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2000" dirty="0" smtClean="0">
                <a:latin typeface="Arial Black" panose="020B0A04020102020204" pitchFamily="34" charset="0"/>
              </a:rPr>
              <a:t>Se exija una investigación previa.</a:t>
            </a:r>
            <a:endParaRPr lang="es-ES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67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dministrador\Desktop\innovar-01.png"/>
          <p:cNvPicPr>
            <a:picLocks noChangeAspect="1" noChangeArrowheads="1"/>
          </p:cNvPicPr>
          <p:nvPr/>
        </p:nvPicPr>
        <p:blipFill>
          <a:blip r:embed="rId2" cstate="print"/>
          <a:srcRect t="19411" b="61761"/>
          <a:stretch>
            <a:fillRect/>
          </a:stretch>
        </p:blipFill>
        <p:spPr bwMode="auto">
          <a:xfrm>
            <a:off x="0" y="0"/>
            <a:ext cx="9143999" cy="1152330"/>
          </a:xfrm>
          <a:prstGeom prst="rect">
            <a:avLst/>
          </a:prstGeom>
          <a:noFill/>
        </p:spPr>
      </p:pic>
      <p:pic>
        <p:nvPicPr>
          <p:cNvPr id="6" name="Picture 2" descr="C:\Users\Administrador\Desktop\innovar-01.png"/>
          <p:cNvPicPr>
            <a:picLocks noChangeAspect="1" noChangeArrowheads="1"/>
          </p:cNvPicPr>
          <p:nvPr/>
        </p:nvPicPr>
        <p:blipFill>
          <a:blip r:embed="rId3" cstate="print"/>
          <a:srcRect t="96464"/>
          <a:stretch>
            <a:fillRect/>
          </a:stretch>
        </p:blipFill>
        <p:spPr bwMode="auto">
          <a:xfrm>
            <a:off x="-36513" y="6641675"/>
            <a:ext cx="9180513" cy="216382"/>
          </a:xfrm>
          <a:prstGeom prst="rect">
            <a:avLst/>
          </a:prstGeom>
          <a:noFill/>
        </p:spPr>
      </p:pic>
      <p:sp>
        <p:nvSpPr>
          <p:cNvPr id="2" name="1 CuadroTexto"/>
          <p:cNvSpPr txBox="1"/>
          <p:nvPr/>
        </p:nvSpPr>
        <p:spPr>
          <a:xfrm>
            <a:off x="971600" y="1556792"/>
            <a:ext cx="673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>
                <a:latin typeface="Arial Black" panose="020B0A04020102020204" pitchFamily="34" charset="0"/>
              </a:rPr>
              <a:t>LA INFORMACIÓN SUMARIA SERÁ TRAMITADA</a:t>
            </a:r>
            <a:endParaRPr lang="es-ES" sz="2000" dirty="0">
              <a:latin typeface="Arial Black" panose="020B0A0402010202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07542" y="2854677"/>
            <a:ext cx="80648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sz="2000" dirty="0" smtClean="0">
                <a:latin typeface="Arial Black" panose="020B0A04020102020204" pitchFamily="34" charset="0"/>
              </a:rPr>
              <a:t>Donde esté afectado el agente imputado.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s-ES" sz="2000" dirty="0">
              <a:latin typeface="Arial Black" panose="020B0A040201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sz="2000" dirty="0" smtClean="0">
                <a:latin typeface="Arial Black" panose="020B0A04020102020204" pitchFamily="34" charset="0"/>
              </a:rPr>
              <a:t>Donde tuviera lugar la irregularidad o hecho a investigar.</a:t>
            </a:r>
          </a:p>
          <a:p>
            <a:endParaRPr lang="es-ES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98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dministrador\Desktop\innovar-01.png"/>
          <p:cNvPicPr>
            <a:picLocks noChangeAspect="1" noChangeArrowheads="1"/>
          </p:cNvPicPr>
          <p:nvPr/>
        </p:nvPicPr>
        <p:blipFill>
          <a:blip r:embed="rId2" cstate="print"/>
          <a:srcRect t="19411" b="61761"/>
          <a:stretch>
            <a:fillRect/>
          </a:stretch>
        </p:blipFill>
        <p:spPr bwMode="auto">
          <a:xfrm>
            <a:off x="0" y="0"/>
            <a:ext cx="9143999" cy="1152330"/>
          </a:xfrm>
          <a:prstGeom prst="rect">
            <a:avLst/>
          </a:prstGeom>
          <a:noFill/>
        </p:spPr>
      </p:pic>
      <p:pic>
        <p:nvPicPr>
          <p:cNvPr id="6" name="Picture 2" descr="C:\Users\Administrador\Desktop\innovar-01.png"/>
          <p:cNvPicPr>
            <a:picLocks noChangeAspect="1" noChangeArrowheads="1"/>
          </p:cNvPicPr>
          <p:nvPr/>
        </p:nvPicPr>
        <p:blipFill>
          <a:blip r:embed="rId3" cstate="print"/>
          <a:srcRect t="96464"/>
          <a:stretch>
            <a:fillRect/>
          </a:stretch>
        </p:blipFill>
        <p:spPr bwMode="auto">
          <a:xfrm>
            <a:off x="-36513" y="6641675"/>
            <a:ext cx="9180513" cy="216382"/>
          </a:xfrm>
          <a:prstGeom prst="rect">
            <a:avLst/>
          </a:prstGeom>
          <a:noFill/>
        </p:spPr>
      </p:pic>
      <p:sp>
        <p:nvSpPr>
          <p:cNvPr id="2" name="1 CuadroTexto"/>
          <p:cNvSpPr txBox="1"/>
          <p:nvPr/>
        </p:nvSpPr>
        <p:spPr>
          <a:xfrm>
            <a:off x="2339752" y="1484784"/>
            <a:ext cx="36956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u="sng" dirty="0" smtClean="0">
                <a:latin typeface="Arial Black" panose="020B0A04020102020204" pitchFamily="34" charset="0"/>
              </a:rPr>
              <a:t>CASO EN QUE PROCEDE:</a:t>
            </a:r>
            <a:endParaRPr lang="es-ES" sz="2000" u="sng" dirty="0">
              <a:latin typeface="Arial Black" panose="020B0A0402010202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79513" y="2258288"/>
            <a:ext cx="88569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ES" sz="2000" dirty="0" smtClean="0">
                <a:latin typeface="Arial Black" panose="020B0A04020102020204" pitchFamily="34" charset="0"/>
              </a:rPr>
              <a:t>Ya sea por la gravedad o la reincidencia de la falta. </a:t>
            </a:r>
          </a:p>
          <a:p>
            <a:pPr algn="just"/>
            <a:endParaRPr lang="es-ES" sz="2000" dirty="0" smtClean="0">
              <a:latin typeface="Arial Black" panose="020B0A040201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ES" sz="2000" dirty="0" smtClean="0">
                <a:latin typeface="Arial Black" panose="020B0A04020102020204" pitchFamily="34" charset="0"/>
              </a:rPr>
              <a:t>Que sugiera la aplicación de una sanción no mayor de diez (10) días de suspensión (Art. 4 Reg. </a:t>
            </a:r>
            <a:r>
              <a:rPr lang="es-ES" sz="2000" dirty="0" err="1" smtClean="0">
                <a:latin typeface="Arial Black" panose="020B0A04020102020204" pitchFamily="34" charset="0"/>
              </a:rPr>
              <a:t>Disicp</a:t>
            </a:r>
            <a:r>
              <a:rPr lang="es-ES" sz="2000" dirty="0" smtClean="0">
                <a:latin typeface="Arial Black" panose="020B0A04020102020204" pitchFamily="34" charset="0"/>
              </a:rPr>
              <a:t>. Anexo Ley 2017). </a:t>
            </a:r>
          </a:p>
          <a:p>
            <a:pPr algn="just"/>
            <a:endParaRPr lang="es-ES" sz="2000" dirty="0" smtClean="0">
              <a:latin typeface="Arial Black" panose="020B0A040201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ES" sz="2000" dirty="0" smtClean="0">
                <a:latin typeface="Arial Black" panose="020B0A04020102020204" pitchFamily="34" charset="0"/>
              </a:rPr>
              <a:t>Cuando sea necesario para comprobar la existencia de hechos que puedan dar lugar a la instrucción de un sumario administrativo (Art. 9 Reglamento de Sumarios).</a:t>
            </a:r>
            <a:endParaRPr lang="es-ES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92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dministrador\Desktop\innovar-01.png"/>
          <p:cNvPicPr>
            <a:picLocks noChangeAspect="1" noChangeArrowheads="1"/>
          </p:cNvPicPr>
          <p:nvPr/>
        </p:nvPicPr>
        <p:blipFill>
          <a:blip r:embed="rId2" cstate="print"/>
          <a:srcRect t="19411" b="61761"/>
          <a:stretch>
            <a:fillRect/>
          </a:stretch>
        </p:blipFill>
        <p:spPr bwMode="auto">
          <a:xfrm>
            <a:off x="0" y="0"/>
            <a:ext cx="9143999" cy="1152330"/>
          </a:xfrm>
          <a:prstGeom prst="rect">
            <a:avLst/>
          </a:prstGeom>
          <a:noFill/>
        </p:spPr>
      </p:pic>
      <p:pic>
        <p:nvPicPr>
          <p:cNvPr id="6" name="Picture 2" descr="C:\Users\Administrador\Desktop\innovar-01.png"/>
          <p:cNvPicPr>
            <a:picLocks noChangeAspect="1" noChangeArrowheads="1"/>
          </p:cNvPicPr>
          <p:nvPr/>
        </p:nvPicPr>
        <p:blipFill>
          <a:blip r:embed="rId3" cstate="print"/>
          <a:srcRect t="96464"/>
          <a:stretch>
            <a:fillRect/>
          </a:stretch>
        </p:blipFill>
        <p:spPr bwMode="auto">
          <a:xfrm>
            <a:off x="-36513" y="6641675"/>
            <a:ext cx="9180513" cy="216382"/>
          </a:xfrm>
          <a:prstGeom prst="rect">
            <a:avLst/>
          </a:prstGeom>
          <a:noFill/>
        </p:spPr>
      </p:pic>
      <p:sp>
        <p:nvSpPr>
          <p:cNvPr id="2" name="1 CuadroTexto"/>
          <p:cNvSpPr txBox="1"/>
          <p:nvPr/>
        </p:nvSpPr>
        <p:spPr>
          <a:xfrm>
            <a:off x="2040868" y="1430229"/>
            <a:ext cx="54177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000" u="sng" dirty="0" smtClean="0">
                <a:latin typeface="Arial Black" panose="020B0A04020102020204" pitchFamily="34" charset="0"/>
              </a:rPr>
              <a:t>AUTORIDADES COMPETENTES PARA </a:t>
            </a:r>
          </a:p>
          <a:p>
            <a:pPr algn="ctr"/>
            <a:r>
              <a:rPr lang="es-ES" sz="2000" u="sng" dirty="0" smtClean="0">
                <a:latin typeface="Arial Black" panose="020B0A04020102020204" pitchFamily="34" charset="0"/>
              </a:rPr>
              <a:t>ORDENARLA Y AUTORIZARLA</a:t>
            </a:r>
            <a:endParaRPr lang="es-ES" sz="2000" u="sng" dirty="0">
              <a:latin typeface="Arial Black" panose="020B0A0402010202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969245" y="2580873"/>
            <a:ext cx="54893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>
                <a:latin typeface="Arial Black" panose="020B0A04020102020204" pitchFamily="34" charset="0"/>
              </a:rPr>
              <a:t>Ministro – Subsecretarios - Directores</a:t>
            </a:r>
            <a:endParaRPr lang="es-ES" sz="2000" dirty="0">
              <a:latin typeface="Arial Black" panose="020B0A0402010202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545290" y="3383911"/>
            <a:ext cx="40534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u="sng" dirty="0" smtClean="0">
                <a:latin typeface="Arial Black" panose="020B0A04020102020204" pitchFamily="34" charset="0"/>
              </a:rPr>
              <a:t>PERSONAL COMPRENDIDO </a:t>
            </a:r>
            <a:endParaRPr lang="es-ES" sz="2000" u="sng" dirty="0">
              <a:latin typeface="Arial Black" panose="020B0A04020102020204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07505" y="4031053"/>
            <a:ext cx="892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 Black" panose="020B0A04020102020204" pitchFamily="34" charset="0"/>
              </a:rPr>
              <a:t>Personal de Planta Permanente y Contratados de Servicios y de Obra</a:t>
            </a:r>
            <a:endParaRPr lang="es-ES" sz="2000" dirty="0">
              <a:latin typeface="Arial Black" panose="020B0A04020102020204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361155" y="4906975"/>
            <a:ext cx="4528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u="sng" dirty="0" smtClean="0">
                <a:latin typeface="Arial Black" panose="020B0A04020102020204" pitchFamily="34" charset="0"/>
              </a:rPr>
              <a:t>FORMA DEL PROCEDIMIENTOS</a:t>
            </a:r>
            <a:endParaRPr lang="es-ES" sz="2000" u="sng" dirty="0">
              <a:latin typeface="Arial Black" panose="020B0A04020102020204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707904" y="5748081"/>
            <a:ext cx="1263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>
                <a:latin typeface="Arial Black" panose="020B0A04020102020204" pitchFamily="34" charset="0"/>
              </a:rPr>
              <a:t>Escrito.</a:t>
            </a:r>
            <a:endParaRPr lang="es-ES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98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dministrador\Desktop\innovar-01.png"/>
          <p:cNvPicPr>
            <a:picLocks noChangeAspect="1" noChangeArrowheads="1"/>
          </p:cNvPicPr>
          <p:nvPr/>
        </p:nvPicPr>
        <p:blipFill>
          <a:blip r:embed="rId2" cstate="print"/>
          <a:srcRect t="19411" b="61761"/>
          <a:stretch>
            <a:fillRect/>
          </a:stretch>
        </p:blipFill>
        <p:spPr bwMode="auto">
          <a:xfrm>
            <a:off x="0" y="0"/>
            <a:ext cx="9143999" cy="1152330"/>
          </a:xfrm>
          <a:prstGeom prst="rect">
            <a:avLst/>
          </a:prstGeom>
          <a:noFill/>
        </p:spPr>
      </p:pic>
      <p:pic>
        <p:nvPicPr>
          <p:cNvPr id="6" name="Picture 2" descr="C:\Users\Administrador\Desktop\innovar-01.png"/>
          <p:cNvPicPr>
            <a:picLocks noChangeAspect="1" noChangeArrowheads="1"/>
          </p:cNvPicPr>
          <p:nvPr/>
        </p:nvPicPr>
        <p:blipFill>
          <a:blip r:embed="rId3" cstate="print"/>
          <a:srcRect t="96464"/>
          <a:stretch>
            <a:fillRect/>
          </a:stretch>
        </p:blipFill>
        <p:spPr bwMode="auto">
          <a:xfrm>
            <a:off x="-36513" y="6641675"/>
            <a:ext cx="9180513" cy="216382"/>
          </a:xfrm>
          <a:prstGeom prst="rect">
            <a:avLst/>
          </a:prstGeom>
          <a:noFill/>
        </p:spPr>
      </p:pic>
      <p:sp>
        <p:nvSpPr>
          <p:cNvPr id="2" name="1 CuadroTexto"/>
          <p:cNvSpPr txBox="1"/>
          <p:nvPr/>
        </p:nvSpPr>
        <p:spPr>
          <a:xfrm>
            <a:off x="3203848" y="1428745"/>
            <a:ext cx="1813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>
                <a:latin typeface="Arial Black" panose="020B0A04020102020204" pitchFamily="34" charset="0"/>
              </a:rPr>
              <a:t>INICIACIÓN</a:t>
            </a:r>
            <a:endParaRPr lang="es-ES" sz="2000" dirty="0">
              <a:latin typeface="Arial Black" panose="020B0A0402010202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5960" y="2204864"/>
            <a:ext cx="8992077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sz="2000" dirty="0" smtClean="0">
                <a:latin typeface="Arial Black" panose="020B0A04020102020204" pitchFamily="34" charset="0"/>
              </a:rPr>
              <a:t>Nota, documentación y/o denuncia escrita.</a:t>
            </a:r>
          </a:p>
          <a:p>
            <a:endParaRPr lang="es-ES" sz="2000" dirty="0" smtClean="0">
              <a:latin typeface="Arial Black" panose="020B0A040201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sz="2000" dirty="0" smtClean="0">
                <a:latin typeface="Arial Black" panose="020B0A04020102020204" pitchFamily="34" charset="0"/>
              </a:rPr>
              <a:t>Se formará Actuación Simple.</a:t>
            </a:r>
          </a:p>
          <a:p>
            <a:endParaRPr lang="es-ES" sz="2000" dirty="0" smtClean="0">
              <a:latin typeface="Arial Black" panose="020B0A040201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sz="2000" dirty="0" smtClean="0">
                <a:latin typeface="Arial Black" panose="020B0A04020102020204" pitchFamily="34" charset="0"/>
              </a:rPr>
              <a:t>Se dictará el instrumento legal (Resolución y/o Disposición).</a:t>
            </a:r>
          </a:p>
          <a:p>
            <a:endParaRPr lang="es-ES" sz="2000" dirty="0" smtClean="0">
              <a:latin typeface="Arial Black" panose="020B0A04020102020204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es-ES" sz="2000" dirty="0" smtClean="0">
                <a:latin typeface="Arial Black" panose="020B0A04020102020204" pitchFamily="34" charset="0"/>
              </a:rPr>
              <a:t>Contendrá visto y considerandos.</a:t>
            </a:r>
          </a:p>
          <a:p>
            <a:pPr lvl="2"/>
            <a:endParaRPr lang="es-ES" sz="2000" dirty="0">
              <a:latin typeface="Arial Black" panose="020B0A04020102020204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es-ES" sz="2000" dirty="0" smtClean="0">
                <a:latin typeface="Arial Black" panose="020B0A04020102020204" pitchFamily="34" charset="0"/>
              </a:rPr>
              <a:t>En sus parte dispositiva:</a:t>
            </a:r>
          </a:p>
          <a:p>
            <a:pPr lvl="2"/>
            <a:endParaRPr lang="es-ES" sz="2000" dirty="0" smtClean="0">
              <a:latin typeface="Arial Black" panose="020B0A04020102020204" pitchFamily="34" charset="0"/>
            </a:endParaRPr>
          </a:p>
          <a:p>
            <a:pPr marL="2171700" lvl="4" indent="-342900">
              <a:buFont typeface="Wingdings" panose="05000000000000000000" pitchFamily="2" charset="2"/>
              <a:buChar char="ü"/>
            </a:pPr>
            <a:r>
              <a:rPr lang="es-ES" sz="2000" dirty="0" smtClean="0">
                <a:latin typeface="Arial Black" panose="020B0A04020102020204" pitchFamily="34" charset="0"/>
              </a:rPr>
              <a:t>Artículo 1): Iniciar Información Sumarias……….</a:t>
            </a:r>
          </a:p>
          <a:p>
            <a:pPr lvl="4"/>
            <a:endParaRPr lang="es-ES" sz="2000" dirty="0" smtClean="0">
              <a:latin typeface="Arial Black" panose="020B0A04020102020204" pitchFamily="34" charset="0"/>
            </a:endParaRPr>
          </a:p>
          <a:p>
            <a:pPr marL="2171700" lvl="4" indent="-342900">
              <a:buFont typeface="Wingdings" panose="05000000000000000000" pitchFamily="2" charset="2"/>
              <a:buChar char="ü"/>
            </a:pPr>
            <a:r>
              <a:rPr lang="es-ES" sz="2000" dirty="0" smtClean="0">
                <a:latin typeface="Arial Black" panose="020B0A04020102020204" pitchFamily="34" charset="0"/>
              </a:rPr>
              <a:t>Artículo 2): Designará un </a:t>
            </a:r>
            <a:r>
              <a:rPr lang="es-ES" sz="2000" dirty="0" err="1" smtClean="0">
                <a:latin typeface="Arial Black" panose="020B0A04020102020204" pitchFamily="34" charset="0"/>
              </a:rPr>
              <a:t>preventor</a:t>
            </a:r>
            <a:r>
              <a:rPr lang="es-ES" sz="2000" dirty="0" smtClean="0">
                <a:latin typeface="Arial Black" panose="020B0A04020102020204" pitchFamily="34" charset="0"/>
              </a:rPr>
              <a:t>…….</a:t>
            </a:r>
            <a:endParaRPr lang="es-ES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99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815</Words>
  <Application>Microsoft Office PowerPoint</Application>
  <PresentationFormat>Presentación en pantalla (4:3)</PresentationFormat>
  <Paragraphs>126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Información Sumaria y Sumario Semejanzas</vt:lpstr>
      <vt:lpstr>Información Sumaria y Sumario Diferencias</vt:lpstr>
      <vt:lpstr>Información Sumaria y Sumarios Diferencias</vt:lpstr>
      <vt:lpstr>Información Sumaria y Sumario Diferencias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APERTURA DEL LLAMADO Convocatoria 2016</dc:title>
  <dc:creator>Equipo3</dc:creator>
  <cp:lastModifiedBy>ASESORIA120</cp:lastModifiedBy>
  <cp:revision>24</cp:revision>
  <cp:lastPrinted>2016-06-09T12:23:02Z</cp:lastPrinted>
  <dcterms:created xsi:type="dcterms:W3CDTF">2016-04-26T13:04:08Z</dcterms:created>
  <dcterms:modified xsi:type="dcterms:W3CDTF">2016-06-09T12:53:21Z</dcterms:modified>
</cp:coreProperties>
</file>