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1" r:id="rId2"/>
    <p:sldId id="326" r:id="rId3"/>
    <p:sldId id="335" r:id="rId4"/>
    <p:sldId id="336" r:id="rId5"/>
    <p:sldId id="328" r:id="rId6"/>
    <p:sldId id="337" r:id="rId7"/>
    <p:sldId id="334" r:id="rId8"/>
    <p:sldId id="339" r:id="rId9"/>
    <p:sldId id="338" r:id="rId10"/>
    <p:sldId id="340" r:id="rId11"/>
    <p:sldId id="341" r:id="rId12"/>
    <p:sldId id="343" r:id="rId13"/>
    <p:sldId id="342" r:id="rId14"/>
    <p:sldId id="344"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D88049-AF31-4477-AC8F-5C8AF1D72EF2}" type="datetimeFigureOut">
              <a:rPr lang="es-ES" smtClean="0"/>
              <a:t>17/04/2019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7CC7B-2404-4307-9D17-F1A23492DE9A}" type="slidenum">
              <a:rPr lang="es-ES" smtClean="0"/>
              <a:t>‹Nº›</a:t>
            </a:fld>
            <a:endParaRPr lang="es-ES"/>
          </a:p>
        </p:txBody>
      </p:sp>
    </p:spTree>
    <p:extLst>
      <p:ext uri="{BB962C8B-B14F-4D97-AF65-F5344CB8AC3E}">
        <p14:creationId xmlns:p14="http://schemas.microsoft.com/office/powerpoint/2010/main" val="3394055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634A9F9-B137-49BA-B6A0-5B37DE22FF37}" type="datetimeFigureOut">
              <a:rPr lang="es-ES" smtClean="0"/>
              <a:pPr/>
              <a:t>17/04/2019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2EC4E2-D39F-4A22-9C69-FCA3304C817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4A9F9-B137-49BA-B6A0-5B37DE22FF37}" type="datetimeFigureOut">
              <a:rPr lang="es-ES" smtClean="0"/>
              <a:pPr/>
              <a:t>17/04/2019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EC4E2-D39F-4A22-9C69-FCA3304C817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6" name="5 Rectángulo"/>
          <p:cNvSpPr/>
          <p:nvPr/>
        </p:nvSpPr>
        <p:spPr>
          <a:xfrm>
            <a:off x="-1" y="2643188"/>
            <a:ext cx="9144001" cy="1446550"/>
          </a:xfrm>
          <a:prstGeom prst="rect">
            <a:avLst/>
          </a:prstGeom>
        </p:spPr>
        <p:txBody>
          <a:bodyPr wrap="square">
            <a:spAutoFit/>
          </a:bodyPr>
          <a:lstStyle/>
          <a:p>
            <a:pPr algn="ctr" fontAlgn="auto">
              <a:spcBef>
                <a:spcPts val="0"/>
              </a:spcBef>
              <a:spcAft>
                <a:spcPts val="0"/>
              </a:spcAft>
              <a:defRPr/>
            </a:pPr>
            <a:r>
              <a:rPr lang="es-ES" sz="4800" b="1" dirty="0">
                <a:effectLst>
                  <a:outerShdw blurRad="38100" dist="38100" dir="2700000" algn="tl">
                    <a:srgbClr val="000000">
                      <a:alpha val="43137"/>
                    </a:srgbClr>
                  </a:outerShdw>
                </a:effectLst>
              </a:rPr>
              <a:t>REDACCION DE INSTRUMENTO</a:t>
            </a:r>
          </a:p>
          <a:p>
            <a:pPr algn="ctr" fontAlgn="auto">
              <a:spcBef>
                <a:spcPts val="0"/>
              </a:spcBef>
              <a:spcAft>
                <a:spcPts val="0"/>
              </a:spcAft>
              <a:defRPr/>
            </a:pPr>
            <a:r>
              <a:rPr lang="es-AR" sz="3600" b="1" dirty="0">
                <a:solidFill>
                  <a:schemeClr val="bg1"/>
                </a:solidFill>
                <a:effectLst>
                  <a:outerShdw blurRad="38100" dist="38100" dir="2700000" algn="tl">
                    <a:srgbClr val="000000">
                      <a:alpha val="43137"/>
                    </a:srgbClr>
                  </a:outerShdw>
                </a:effectLst>
                <a:latin typeface="+mn-lt"/>
                <a:cs typeface="+mn-cs"/>
              </a:rPr>
              <a:t>   </a:t>
            </a:r>
            <a:r>
              <a:rPr lang="es-AR" sz="4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ADMINISTRATIVOS</a:t>
            </a:r>
            <a:endParaRPr lang="es-ES" sz="4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324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323528" y="1791731"/>
            <a:ext cx="8363272" cy="4877629"/>
          </a:xfrm>
        </p:spPr>
        <p:txBody>
          <a:bodyPr>
            <a:noAutofit/>
          </a:bodyPr>
          <a:lstStyle/>
          <a:p>
            <a:pPr algn="just">
              <a:buFontTx/>
              <a:buChar char="-"/>
            </a:pPr>
            <a:r>
              <a:rPr lang="es-A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Artículo 150</a:t>
            </a:r>
            <a:r>
              <a:rPr lang="es-AR" sz="2800" dirty="0">
                <a:latin typeface="Arial" panose="020B0604020202020204" pitchFamily="34" charset="0"/>
                <a:cs typeface="Arial" panose="020B0604020202020204" pitchFamily="34" charset="0"/>
              </a:rPr>
              <a:t>.- Promulgación y publicación. Sancionada una ordenanza por el Concejo, pasará al Ejecutivo Municipal para su examen, promulgación y publicación en el Boletín Municipal dentro de los diez días, previa transcripción del texto en un libro especial llevado al efecto. </a:t>
            </a:r>
          </a:p>
          <a:p>
            <a:pPr algn="just">
              <a:buFontTx/>
              <a:buChar char="-"/>
            </a:pPr>
            <a:r>
              <a:rPr lang="es-AR" sz="2800" dirty="0">
                <a:latin typeface="Arial" panose="020B0604020202020204" pitchFamily="34" charset="0"/>
                <a:cs typeface="Arial" panose="020B0604020202020204" pitchFamily="34" charset="0"/>
              </a:rPr>
              <a:t>En caso de incumplimiento de lo dispuesto en el párrafo anterior, el Presidente del Concejo Municipal podrá ordenar la publicación respectiva. </a:t>
            </a:r>
          </a:p>
          <a:p>
            <a:pPr algn="just">
              <a:buFontTx/>
              <a:buChar char="-"/>
            </a:pPr>
            <a:endParaRPr lang="es-AR" sz="2800" b="1" dirty="0">
              <a:latin typeface="Arial" panose="020B0604020202020204" pitchFamily="34" charset="0"/>
              <a:cs typeface="Arial" panose="020B0604020202020204" pitchFamily="34" charset="0"/>
            </a:endParaRPr>
          </a:p>
        </p:txBody>
      </p:sp>
      <p:sp>
        <p:nvSpPr>
          <p:cNvPr id="3" name="Rectángulo 2"/>
          <p:cNvSpPr/>
          <p:nvPr/>
        </p:nvSpPr>
        <p:spPr>
          <a:xfrm>
            <a:off x="2627784" y="1136938"/>
            <a:ext cx="4464496"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PROMULGACIÓN</a:t>
            </a:r>
            <a:endParaRPr lang="es-AR" sz="4000" dirty="0"/>
          </a:p>
        </p:txBody>
      </p:sp>
    </p:spTree>
    <p:extLst>
      <p:ext uri="{BB962C8B-B14F-4D97-AF65-F5344CB8AC3E}">
        <p14:creationId xmlns:p14="http://schemas.microsoft.com/office/powerpoint/2010/main" val="2887442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385192" y="1916832"/>
            <a:ext cx="8363272" cy="3986624"/>
          </a:xfrm>
        </p:spPr>
        <p:txBody>
          <a:bodyPr>
            <a:noAutofit/>
          </a:bodyPr>
          <a:lstStyle/>
          <a:p>
            <a:pPr algn="just">
              <a:buFontTx/>
              <a:buChar char="-"/>
            </a:pPr>
            <a:r>
              <a:rPr lang="es-AR" sz="2800" dirty="0">
                <a:latin typeface="Arial" panose="020B0604020202020204" pitchFamily="34" charset="0"/>
                <a:cs typeface="Arial" panose="020B0604020202020204" pitchFamily="34" charset="0"/>
              </a:rPr>
              <a:t>Las ordenanzas, sus reglamentaciones, demás reglamentos, los convenios aprobados y todo acto que pueda producir efectos de carácter general, </a:t>
            </a:r>
            <a:r>
              <a:rPr lang="es-AR" sz="28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serán obligatorios a partir de los ocho días de su publicación en el Boletín Municipal;</a:t>
            </a:r>
            <a:r>
              <a:rPr lang="es-AR" sz="2800" dirty="0">
                <a:latin typeface="Arial" panose="020B0604020202020204" pitchFamily="34" charset="0"/>
                <a:cs typeface="Arial" panose="020B0604020202020204" pitchFamily="34" charset="0"/>
              </a:rPr>
              <a:t> salvo que se determine otra fecha. No tendrán efecto retroactivo, salvo disposición en contrario, y siempre que no afecten derechos y garantías constitucionales.</a:t>
            </a:r>
            <a:endParaRPr lang="es-AR" sz="2800" b="1" dirty="0">
              <a:latin typeface="Arial" panose="020B0604020202020204" pitchFamily="34" charset="0"/>
              <a:cs typeface="Arial" panose="020B0604020202020204" pitchFamily="34" charset="0"/>
            </a:endParaRPr>
          </a:p>
        </p:txBody>
      </p:sp>
      <p:sp>
        <p:nvSpPr>
          <p:cNvPr id="3" name="Rectángulo 2"/>
          <p:cNvSpPr/>
          <p:nvPr/>
        </p:nvSpPr>
        <p:spPr>
          <a:xfrm>
            <a:off x="2339752" y="1196752"/>
            <a:ext cx="4464496"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PROMULGACION</a:t>
            </a:r>
            <a:endParaRPr lang="es-AR" sz="4000" dirty="0"/>
          </a:p>
        </p:txBody>
      </p:sp>
    </p:spTree>
    <p:extLst>
      <p:ext uri="{BB962C8B-B14F-4D97-AF65-F5344CB8AC3E}">
        <p14:creationId xmlns:p14="http://schemas.microsoft.com/office/powerpoint/2010/main" val="528348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323528" y="1844824"/>
            <a:ext cx="8363272" cy="4562688"/>
          </a:xfrm>
        </p:spPr>
        <p:txBody>
          <a:bodyPr>
            <a:noAutofit/>
          </a:bodyPr>
          <a:lstStyle/>
          <a:p>
            <a:pPr algn="just">
              <a:buFontTx/>
              <a:buChar char="-"/>
            </a:pPr>
            <a:r>
              <a:rPr lang="es-A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Artículo 151</a:t>
            </a:r>
            <a:r>
              <a:rPr lang="es-AR" sz="2800" dirty="0">
                <a:latin typeface="Arial" panose="020B0604020202020204" pitchFamily="34" charset="0"/>
                <a:cs typeface="Arial" panose="020B0604020202020204" pitchFamily="34" charset="0"/>
              </a:rPr>
              <a:t>.- Tratamiento del veto. Vetada una ordenanza por el Ejecutivo Municipal, total o parcialmente, volverá con sus objeciones al Concejo Municipal, quien lo tratará dentro de un plazo no mayor de treinta días hábiles, contados a partir de la recepción por el Cuerpo. </a:t>
            </a:r>
          </a:p>
          <a:p>
            <a:pPr algn="just">
              <a:buFontTx/>
              <a:buChar char="-"/>
            </a:pPr>
            <a:r>
              <a:rPr lang="es-AR" sz="2800" dirty="0">
                <a:latin typeface="Arial" panose="020B0604020202020204" pitchFamily="34" charset="0"/>
                <a:cs typeface="Arial" panose="020B0604020202020204" pitchFamily="34" charset="0"/>
              </a:rPr>
              <a:t>Si éste la confirma con una mayoría de los dos tercios de los miembros presentes, la ordenanza quedará sancionada, pasando al Ejecutivo para su promulgación y publicación</a:t>
            </a:r>
            <a:endParaRPr lang="es-AR" sz="2800" b="1" dirty="0">
              <a:latin typeface="Arial" panose="020B0604020202020204" pitchFamily="34" charset="0"/>
              <a:cs typeface="Arial" panose="020B0604020202020204" pitchFamily="34" charset="0"/>
            </a:endParaRPr>
          </a:p>
        </p:txBody>
      </p:sp>
      <p:sp>
        <p:nvSpPr>
          <p:cNvPr id="3" name="Rectángulo 2"/>
          <p:cNvSpPr/>
          <p:nvPr/>
        </p:nvSpPr>
        <p:spPr>
          <a:xfrm>
            <a:off x="3563888" y="1136938"/>
            <a:ext cx="1800200" cy="707886"/>
          </a:xfrm>
          <a:prstGeom prst="rect">
            <a:avLst/>
          </a:prstGeom>
        </p:spPr>
        <p:txBody>
          <a:bodyPr wrap="square">
            <a:spAutoFit/>
          </a:bodyPr>
          <a:lstStyle/>
          <a:p>
            <a:pPr algn="ctr"/>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VETO</a:t>
            </a:r>
            <a:endParaRPr lang="es-AR" sz="4000" dirty="0"/>
          </a:p>
        </p:txBody>
      </p:sp>
    </p:spTree>
    <p:extLst>
      <p:ext uri="{BB962C8B-B14F-4D97-AF65-F5344CB8AC3E}">
        <p14:creationId xmlns:p14="http://schemas.microsoft.com/office/powerpoint/2010/main" val="3822598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385192" y="1991710"/>
            <a:ext cx="8363272" cy="4173594"/>
          </a:xfrm>
        </p:spPr>
        <p:txBody>
          <a:bodyPr>
            <a:noAutofit/>
          </a:bodyPr>
          <a:lstStyle/>
          <a:p>
            <a:pPr algn="just">
              <a:buFontTx/>
              <a:buChar char="-"/>
            </a:pPr>
            <a:r>
              <a:rPr lang="es-A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Artículo 152.- </a:t>
            </a:r>
            <a:r>
              <a:rPr lang="es-AR" sz="2800" dirty="0">
                <a:latin typeface="Arial" panose="020B0604020202020204" pitchFamily="34" charset="0"/>
                <a:cs typeface="Arial" panose="020B0604020202020204" pitchFamily="34" charset="0"/>
              </a:rPr>
              <a:t>Tratamiento de urgencia. </a:t>
            </a:r>
          </a:p>
          <a:p>
            <a:pPr marL="0" indent="0" algn="just">
              <a:buNone/>
            </a:pPr>
            <a:r>
              <a:rPr lang="es-AR" sz="2800" dirty="0">
                <a:latin typeface="Arial" panose="020B0604020202020204" pitchFamily="34" charset="0"/>
                <a:cs typeface="Arial" panose="020B0604020202020204" pitchFamily="34" charset="0"/>
              </a:rPr>
              <a:t>En el período de sesiones ordinarias, el Ejecutivo Municipal podrá enviar al Concejo, con pedido de urgente tratamiento, proyectos que sólo requieran para su aprobación el voto afirmativo de la simple mayoría de los miembros presentes. Estos deberán ser considerados dentro de los cuarenta y cinco días corridos contados a partir de la recepción del Cuerpo.</a:t>
            </a:r>
            <a:endParaRPr lang="es-AR" sz="2800" b="1" dirty="0">
              <a:latin typeface="Arial" panose="020B0604020202020204" pitchFamily="34" charset="0"/>
              <a:cs typeface="Arial" panose="020B0604020202020204" pitchFamily="34" charset="0"/>
            </a:endParaRPr>
          </a:p>
        </p:txBody>
      </p:sp>
      <p:sp>
        <p:nvSpPr>
          <p:cNvPr id="3" name="Rectángulo 2"/>
          <p:cNvSpPr/>
          <p:nvPr/>
        </p:nvSpPr>
        <p:spPr>
          <a:xfrm>
            <a:off x="2771800" y="1136938"/>
            <a:ext cx="3096344"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URGENCIA</a:t>
            </a:r>
            <a:endParaRPr lang="es-AR" sz="4000" dirty="0"/>
          </a:p>
        </p:txBody>
      </p:sp>
    </p:spTree>
    <p:extLst>
      <p:ext uri="{BB962C8B-B14F-4D97-AF65-F5344CB8AC3E}">
        <p14:creationId xmlns:p14="http://schemas.microsoft.com/office/powerpoint/2010/main" val="3187708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7" name="2 Marcador de contenido"/>
          <p:cNvSpPr>
            <a:spLocks noGrp="1"/>
          </p:cNvSpPr>
          <p:nvPr>
            <p:ph idx="1"/>
          </p:nvPr>
        </p:nvSpPr>
        <p:spPr>
          <a:xfrm>
            <a:off x="385192" y="1775686"/>
            <a:ext cx="8363272" cy="4893674"/>
          </a:xfrm>
        </p:spPr>
        <p:txBody>
          <a:bodyPr>
            <a:noAutofit/>
          </a:bodyPr>
          <a:lstStyle/>
          <a:p>
            <a:pPr algn="just">
              <a:buFontTx/>
              <a:buChar char="-"/>
            </a:pPr>
            <a:r>
              <a:rPr lang="es-AR" sz="2800" b="1" u="sng" dirty="0">
                <a:latin typeface="Arial" panose="020B0604020202020204" pitchFamily="34" charset="0"/>
                <a:cs typeface="Arial" panose="020B0604020202020204" pitchFamily="34" charset="0"/>
              </a:rPr>
              <a:t>No podrán tramitarse en el Concejo Municipal más de dos proyectos con dicha calificación</a:t>
            </a:r>
            <a:r>
              <a:rPr lang="es-AR" sz="2800" dirty="0">
                <a:latin typeface="Arial" panose="020B0604020202020204" pitchFamily="34" charset="0"/>
                <a:cs typeface="Arial" panose="020B0604020202020204" pitchFamily="34" charset="0"/>
              </a:rPr>
              <a:t>, </a:t>
            </a:r>
            <a:r>
              <a:rPr lang="es-AR" sz="2800" b="1" u="sng" dirty="0">
                <a:latin typeface="Arial" panose="020B0604020202020204" pitchFamily="34" charset="0"/>
                <a:cs typeface="Arial" panose="020B0604020202020204" pitchFamily="34" charset="0"/>
              </a:rPr>
              <a:t>simultáneamente.</a:t>
            </a:r>
            <a:r>
              <a:rPr lang="es-AR" sz="2800" dirty="0">
                <a:latin typeface="Arial" panose="020B0604020202020204" pitchFamily="34" charset="0"/>
                <a:cs typeface="Arial" panose="020B0604020202020204" pitchFamily="34" charset="0"/>
              </a:rPr>
              <a:t> Se tendrá por aprobado aquel proyecto que dentro del plazo establecido no sea expresamente desechado. </a:t>
            </a:r>
          </a:p>
          <a:p>
            <a:pPr algn="just">
              <a:buFontTx/>
              <a:buChar char="-"/>
            </a:pPr>
            <a:endParaRPr lang="es-AR" sz="2800" dirty="0">
              <a:latin typeface="Arial" panose="020B0604020202020204" pitchFamily="34" charset="0"/>
              <a:cs typeface="Arial" panose="020B0604020202020204" pitchFamily="34" charset="0"/>
            </a:endParaRPr>
          </a:p>
          <a:p>
            <a:pPr algn="just">
              <a:buFontTx/>
              <a:buChar char="-"/>
            </a:pPr>
            <a:r>
              <a:rPr lang="es-AR" sz="2800" dirty="0">
                <a:latin typeface="Arial" panose="020B0604020202020204" pitchFamily="34" charset="0"/>
                <a:cs typeface="Arial" panose="020B0604020202020204" pitchFamily="34" charset="0"/>
              </a:rPr>
              <a:t>El Concejo podrá dejar sin efecto el procedimiento de urgencia si así lo resolviere por simple mayoría de votos, en cuyo caso se aplicará, a partir de ese momento, el trámite ordinario.</a:t>
            </a:r>
            <a:endParaRPr lang="es-AR" sz="2800" b="1" dirty="0">
              <a:latin typeface="Arial" panose="020B0604020202020204" pitchFamily="34" charset="0"/>
              <a:cs typeface="Arial" panose="020B0604020202020204" pitchFamily="34" charset="0"/>
            </a:endParaRPr>
          </a:p>
        </p:txBody>
      </p:sp>
      <p:sp>
        <p:nvSpPr>
          <p:cNvPr id="3" name="Rectángulo 2"/>
          <p:cNvSpPr/>
          <p:nvPr/>
        </p:nvSpPr>
        <p:spPr>
          <a:xfrm>
            <a:off x="2987824" y="1064930"/>
            <a:ext cx="3024336"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URGENCIA</a:t>
            </a:r>
            <a:endParaRPr lang="es-AR" sz="4000" dirty="0"/>
          </a:p>
        </p:txBody>
      </p:sp>
    </p:spTree>
    <p:extLst>
      <p:ext uri="{BB962C8B-B14F-4D97-AF65-F5344CB8AC3E}">
        <p14:creationId xmlns:p14="http://schemas.microsoft.com/office/powerpoint/2010/main" val="335351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7" name="2 Marcador de contenido"/>
          <p:cNvSpPr>
            <a:spLocks noGrp="1"/>
          </p:cNvSpPr>
          <p:nvPr>
            <p:ph idx="1"/>
          </p:nvPr>
        </p:nvSpPr>
        <p:spPr>
          <a:xfrm>
            <a:off x="323528" y="1818640"/>
            <a:ext cx="8363272" cy="4994736"/>
          </a:xfrm>
        </p:spPr>
        <p:txBody>
          <a:bodyPr>
            <a:noAutofit/>
          </a:bodyPr>
          <a:lstStyle/>
          <a:p>
            <a:pPr algn="just">
              <a:buFontTx/>
              <a:buChar char="-"/>
            </a:pPr>
            <a:r>
              <a:rPr lang="es-AR" sz="2800" dirty="0">
                <a:latin typeface="Arial" panose="020B0604020202020204" pitchFamily="34" charset="0"/>
                <a:cs typeface="Arial" panose="020B0604020202020204" pitchFamily="34" charset="0"/>
              </a:rPr>
              <a:t>Forma de las decisiones del Concejo. </a:t>
            </a:r>
            <a:r>
              <a:rPr lang="es-AR" sz="2800" b="1" dirty="0">
                <a:latin typeface="Arial" panose="020B0604020202020204" pitchFamily="34" charset="0"/>
                <a:cs typeface="Arial" panose="020B0604020202020204" pitchFamily="34" charset="0"/>
              </a:rPr>
              <a:t>El Concejo Municipal tomará sus decisiones por medio de: </a:t>
            </a:r>
          </a:p>
          <a:p>
            <a:pPr algn="just">
              <a:buFontTx/>
              <a:buChar char="-"/>
            </a:pPr>
            <a:r>
              <a:rPr lang="es-A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 ORDENANZA</a:t>
            </a:r>
            <a:r>
              <a:rPr lang="es-AR" sz="2800" dirty="0">
                <a:latin typeface="Arial" panose="020B0604020202020204" pitchFamily="34" charset="0"/>
                <a:cs typeface="Arial" panose="020B0604020202020204" pitchFamily="34" charset="0"/>
              </a:rPr>
              <a:t>: cuando se cree, reforme, suspenda, modifique o derogue una regla general obligatoria que deba ser cumplida por los vecinos y/o transeúntes de la ciudad, o que se refiera a la organización o funcionamiento, derechos y obligaciones, atribuciones y deberes del Municipio, del personal y de las entidades descentralizadas. </a:t>
            </a:r>
            <a:endParaRPr lang="es-ES" sz="2800" b="1" dirty="0">
              <a:latin typeface="Arial" panose="020B0604020202020204" pitchFamily="34" charset="0"/>
              <a:cs typeface="Arial" panose="020B0604020202020204" pitchFamily="34" charset="0"/>
            </a:endParaRPr>
          </a:p>
        </p:txBody>
      </p:sp>
      <p:sp>
        <p:nvSpPr>
          <p:cNvPr id="3" name="Rectángulo 2"/>
          <p:cNvSpPr/>
          <p:nvPr/>
        </p:nvSpPr>
        <p:spPr>
          <a:xfrm>
            <a:off x="2915816" y="1064930"/>
            <a:ext cx="3384376"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MUNICIPIOS</a:t>
            </a:r>
            <a:endParaRPr lang="es-AR" sz="4000" dirty="0"/>
          </a:p>
        </p:txBody>
      </p:sp>
    </p:spTree>
    <p:extLst>
      <p:ext uri="{BB962C8B-B14F-4D97-AF65-F5344CB8AC3E}">
        <p14:creationId xmlns:p14="http://schemas.microsoft.com/office/powerpoint/2010/main" val="918423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323528" y="2034664"/>
            <a:ext cx="8363272" cy="3122528"/>
          </a:xfrm>
        </p:spPr>
        <p:txBody>
          <a:bodyPr>
            <a:noAutofit/>
          </a:bodyPr>
          <a:lstStyle/>
          <a:p>
            <a:pPr algn="just">
              <a:buFontTx/>
              <a:buChar char="-"/>
            </a:pPr>
            <a:r>
              <a:rPr lang="es-A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 RESOLUCIÓN:</a:t>
            </a:r>
            <a:r>
              <a:rPr lang="es-AR" sz="2800" dirty="0">
                <a:latin typeface="Arial" panose="020B0604020202020204" pitchFamily="34" charset="0"/>
                <a:cs typeface="Arial" panose="020B0604020202020204" pitchFamily="34" charset="0"/>
              </a:rPr>
              <a:t> cuando se trate de temas concernientes a su régimen interno o se requiera informes a los otros poderes del Municipio. </a:t>
            </a:r>
          </a:p>
          <a:p>
            <a:pPr marL="0" indent="0" algn="just">
              <a:buNone/>
            </a:pPr>
            <a:endParaRPr lang="es-AR" sz="2800" dirty="0">
              <a:latin typeface="Arial" panose="020B0604020202020204" pitchFamily="34" charset="0"/>
              <a:cs typeface="Arial" panose="020B0604020202020204" pitchFamily="34" charset="0"/>
            </a:endParaRPr>
          </a:p>
          <a:p>
            <a:pPr algn="just">
              <a:buFontTx/>
              <a:buChar char="-"/>
            </a:pPr>
            <a:r>
              <a:rPr lang="es-A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3. DECLARACIÓN</a:t>
            </a:r>
            <a:r>
              <a:rPr lang="es-AR" sz="2800" dirty="0"/>
              <a:t>: </a:t>
            </a:r>
            <a:r>
              <a:rPr lang="es-AR" sz="2800" dirty="0">
                <a:latin typeface="Arial" panose="020B0604020202020204" pitchFamily="34" charset="0"/>
                <a:cs typeface="Arial" panose="020B0604020202020204" pitchFamily="34" charset="0"/>
              </a:rPr>
              <a:t>cuando el Cuerpo exprese una opinión sobre todo asunto de interés.</a:t>
            </a:r>
          </a:p>
          <a:p>
            <a:pPr algn="just">
              <a:buFontTx/>
              <a:buChar char="-"/>
            </a:pPr>
            <a:endParaRPr lang="es-AR" sz="2800" b="1" dirty="0">
              <a:latin typeface="Arial" panose="020B0604020202020204" pitchFamily="34" charset="0"/>
              <a:cs typeface="Arial" panose="020B0604020202020204" pitchFamily="34" charset="0"/>
            </a:endParaRPr>
          </a:p>
          <a:p>
            <a:pPr marL="0" indent="0" algn="just">
              <a:buNone/>
            </a:pPr>
            <a:endParaRPr lang="es-ES" sz="2800" b="1" dirty="0">
              <a:latin typeface="Arial" panose="020B0604020202020204" pitchFamily="34" charset="0"/>
              <a:cs typeface="Arial" panose="020B0604020202020204" pitchFamily="34" charset="0"/>
            </a:endParaRPr>
          </a:p>
        </p:txBody>
      </p:sp>
      <p:sp>
        <p:nvSpPr>
          <p:cNvPr id="3" name="Rectángulo 2"/>
          <p:cNvSpPr/>
          <p:nvPr/>
        </p:nvSpPr>
        <p:spPr>
          <a:xfrm>
            <a:off x="2843808" y="1196752"/>
            <a:ext cx="3384376"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MUNICIPIOS</a:t>
            </a:r>
            <a:endParaRPr lang="es-AR" sz="4000" dirty="0"/>
          </a:p>
        </p:txBody>
      </p:sp>
    </p:spTree>
    <p:extLst>
      <p:ext uri="{BB962C8B-B14F-4D97-AF65-F5344CB8AC3E}">
        <p14:creationId xmlns:p14="http://schemas.microsoft.com/office/powerpoint/2010/main" val="102329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323528" y="1413976"/>
            <a:ext cx="8363272" cy="4872521"/>
          </a:xfrm>
        </p:spPr>
        <p:txBody>
          <a:bodyPr>
            <a:noAutofit/>
          </a:bodyPr>
          <a:lstStyle/>
          <a:p>
            <a:pPr marL="0" indent="0" algn="just">
              <a:buNone/>
            </a:pPr>
            <a:endParaRPr lang="es-AR" sz="2800" dirty="0">
              <a:latin typeface="Arial" panose="020B0604020202020204" pitchFamily="34" charset="0"/>
              <a:cs typeface="Arial" panose="020B0604020202020204" pitchFamily="34" charset="0"/>
            </a:endParaRPr>
          </a:p>
          <a:p>
            <a:pPr marL="0" indent="0" algn="just">
              <a:buNone/>
            </a:pPr>
            <a:r>
              <a:rPr lang="es-AR" sz="2800" dirty="0">
                <a:latin typeface="Arial" panose="020B0604020202020204" pitchFamily="34" charset="0"/>
                <a:cs typeface="Arial" panose="020B0604020202020204" pitchFamily="34" charset="0"/>
              </a:rPr>
              <a:t>Dictar anualmente la Ordenanza General Impositiva y Tributaria y demás ordenanzas que establezcan y determinen tributos;</a:t>
            </a:r>
          </a:p>
          <a:p>
            <a:pPr marL="0" indent="0" algn="just">
              <a:buNone/>
            </a:pPr>
            <a:r>
              <a:rPr lang="es-AR" sz="2800" dirty="0">
                <a:latin typeface="Arial" panose="020B0604020202020204" pitchFamily="34" charset="0"/>
                <a:cs typeface="Arial" panose="020B0604020202020204" pitchFamily="34" charset="0"/>
              </a:rPr>
              <a:t> </a:t>
            </a:r>
          </a:p>
          <a:p>
            <a:pPr marL="0" indent="0" algn="just">
              <a:buNone/>
            </a:pPr>
            <a:r>
              <a:rPr lang="es-AR" sz="2800" dirty="0">
                <a:latin typeface="Arial" panose="020B0604020202020204" pitchFamily="34" charset="0"/>
                <a:cs typeface="Arial" panose="020B0604020202020204" pitchFamily="34" charset="0"/>
              </a:rPr>
              <a:t>sancionar las ordenanzas de contabilidad, contrataciones, obras y servicios públicos y las que regulen el régimen jurídico de los organismos descentralizados, autárquicos, y empresas o sociedades de economía mixta municipales; </a:t>
            </a:r>
            <a:endParaRPr lang="es-ES" sz="2800" b="1" dirty="0">
              <a:latin typeface="Arial" panose="020B0604020202020204" pitchFamily="34" charset="0"/>
              <a:cs typeface="Arial" panose="020B0604020202020204" pitchFamily="34" charset="0"/>
            </a:endParaRPr>
          </a:p>
        </p:txBody>
      </p:sp>
      <p:sp>
        <p:nvSpPr>
          <p:cNvPr id="3" name="Rectángulo 2"/>
          <p:cNvSpPr/>
          <p:nvPr/>
        </p:nvSpPr>
        <p:spPr>
          <a:xfrm>
            <a:off x="2339752" y="1064930"/>
            <a:ext cx="4824536"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COMPETENCIAS</a:t>
            </a:r>
            <a:endParaRPr lang="es-AR" sz="4000" dirty="0"/>
          </a:p>
        </p:txBody>
      </p:sp>
    </p:spTree>
    <p:extLst>
      <p:ext uri="{BB962C8B-B14F-4D97-AF65-F5344CB8AC3E}">
        <p14:creationId xmlns:p14="http://schemas.microsoft.com/office/powerpoint/2010/main" val="352597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323528" y="1112550"/>
            <a:ext cx="8363272" cy="5745507"/>
          </a:xfrm>
        </p:spPr>
        <p:txBody>
          <a:bodyPr>
            <a:noAutofit/>
          </a:bodyPr>
          <a:lstStyle/>
          <a:p>
            <a:pPr marL="0" indent="0" algn="just">
              <a:buNone/>
            </a:pPr>
            <a:endParaRPr lang="es-AR" sz="2800" dirty="0">
              <a:latin typeface="Arial" panose="020B0604020202020204" pitchFamily="34" charset="0"/>
              <a:cs typeface="Arial" panose="020B0604020202020204" pitchFamily="34" charset="0"/>
            </a:endParaRPr>
          </a:p>
          <a:p>
            <a:pPr marL="0" indent="0" algn="just">
              <a:buNone/>
            </a:pPr>
            <a:r>
              <a:rPr lang="es-AR" sz="2800" dirty="0">
                <a:latin typeface="Arial" panose="020B0604020202020204" pitchFamily="34" charset="0"/>
                <a:cs typeface="Arial" panose="020B0604020202020204" pitchFamily="34" charset="0"/>
              </a:rPr>
              <a:t>Aprobar toda concesión de servicios públicos en los casos autorizados en la Constitución, con el voto afirmativo de los dos tercios de los miembros del Concejo, con derecho de reversión en caso de incumplimiento de las cláusulas acordadas;</a:t>
            </a:r>
          </a:p>
          <a:p>
            <a:pPr marL="0" indent="0" algn="just">
              <a:buNone/>
            </a:pPr>
            <a:endParaRPr lang="es-AR" sz="2800" dirty="0">
              <a:latin typeface="Arial" panose="020B0604020202020204" pitchFamily="34" charset="0"/>
              <a:cs typeface="Arial" panose="020B0604020202020204" pitchFamily="34" charset="0"/>
            </a:endParaRPr>
          </a:p>
          <a:p>
            <a:pPr marL="0" indent="0" algn="just">
              <a:buNone/>
            </a:pPr>
            <a:r>
              <a:rPr lang="es-AR" sz="2800" dirty="0">
                <a:latin typeface="Arial" panose="020B0604020202020204" pitchFamily="34" charset="0"/>
                <a:cs typeface="Arial" panose="020B0604020202020204" pitchFamily="34" charset="0"/>
              </a:rPr>
              <a:t>  Aprobar los pliegos de bases y condiciones generales de las licitaciones para los suministros, equipamientos y contrataciones de obras y servicios públicos; </a:t>
            </a:r>
            <a:endParaRPr lang="es-ES" sz="2400" b="1" dirty="0">
              <a:latin typeface="Arial" panose="020B0604020202020204" pitchFamily="34" charset="0"/>
              <a:cs typeface="Arial" panose="020B0604020202020204" pitchFamily="34" charset="0"/>
            </a:endParaRPr>
          </a:p>
          <a:p>
            <a:endParaRPr lang="es-A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644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323528" y="1112550"/>
            <a:ext cx="8363272" cy="5745507"/>
          </a:xfrm>
        </p:spPr>
        <p:txBody>
          <a:bodyPr>
            <a:noAutofit/>
          </a:bodyPr>
          <a:lstStyle/>
          <a:p>
            <a:endParaRPr lang="es-AR" sz="2400" dirty="0">
              <a:latin typeface="Arial" panose="020B0604020202020204" pitchFamily="34" charset="0"/>
              <a:cs typeface="Arial" panose="020B0604020202020204" pitchFamily="34" charset="0"/>
            </a:endParaRPr>
          </a:p>
          <a:p>
            <a:r>
              <a:rPr lang="es-AR" sz="2400" dirty="0">
                <a:latin typeface="Arial" panose="020B0604020202020204" pitchFamily="34" charset="0"/>
                <a:cs typeface="Arial" panose="020B0604020202020204" pitchFamily="34" charset="0"/>
              </a:rPr>
              <a:t> </a:t>
            </a:r>
            <a:r>
              <a:rPr lang="es-AR" sz="2800" dirty="0">
                <a:latin typeface="Arial" panose="020B0604020202020204" pitchFamily="34" charset="0"/>
                <a:cs typeface="Arial" panose="020B0604020202020204" pitchFamily="34" charset="0"/>
              </a:rPr>
              <a:t>Fijar las tarifas de los servicios públicos; sin perjuicio de la facultad de iniciativa en materia de tarifas del transporte públicos de pasajeros, que corresponde al Intendente; </a:t>
            </a:r>
          </a:p>
          <a:p>
            <a:endParaRPr lang="es-AR" sz="2800" dirty="0">
              <a:latin typeface="Arial" panose="020B0604020202020204" pitchFamily="34" charset="0"/>
              <a:cs typeface="Arial" panose="020B0604020202020204" pitchFamily="34" charset="0"/>
            </a:endParaRPr>
          </a:p>
          <a:p>
            <a:r>
              <a:rPr lang="es-AR" sz="2800" dirty="0">
                <a:latin typeface="Arial" panose="020B0604020202020204" pitchFamily="34" charset="0"/>
                <a:cs typeface="Arial" panose="020B0604020202020204" pitchFamily="34" charset="0"/>
              </a:rPr>
              <a:t> Ratificar o rechazar los convenios celebrados por el Intendente que impliquen erogación presupuestaria; </a:t>
            </a:r>
            <a:endParaRPr lang="es-ES" sz="2800" b="1" dirty="0">
              <a:latin typeface="Arial" panose="020B0604020202020204" pitchFamily="34" charset="0"/>
              <a:cs typeface="Arial" panose="020B0604020202020204" pitchFamily="34" charset="0"/>
            </a:endParaRPr>
          </a:p>
          <a:p>
            <a:endParaRPr lang="es-A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9325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251520" y="1355688"/>
            <a:ext cx="8435280" cy="5502369"/>
          </a:xfrm>
        </p:spPr>
        <p:txBody>
          <a:bodyPr>
            <a:noAutofit/>
          </a:bodyPr>
          <a:lstStyle/>
          <a:p>
            <a:pPr algn="just"/>
            <a:endParaRPr lang="es-AR" sz="2800" dirty="0">
              <a:latin typeface="Arial" panose="020B0604020202020204" pitchFamily="34" charset="0"/>
              <a:cs typeface="Arial" panose="020B0604020202020204" pitchFamily="34" charset="0"/>
            </a:endParaRPr>
          </a:p>
          <a:p>
            <a:endParaRPr lang="es-AR" sz="2400" dirty="0">
              <a:latin typeface="Arial" panose="020B0604020202020204" pitchFamily="34" charset="0"/>
              <a:cs typeface="Arial" panose="020B0604020202020204" pitchFamily="34" charset="0"/>
            </a:endParaRPr>
          </a:p>
          <a:p>
            <a:pPr marL="0" indent="0" algn="just">
              <a:buNone/>
            </a:pPr>
            <a:endParaRPr lang="es-ES" sz="2400" dirty="0">
              <a:latin typeface="Arial" panose="020B0604020202020204" pitchFamily="34" charset="0"/>
              <a:cs typeface="Arial" panose="020B0604020202020204" pitchFamily="34" charset="0"/>
            </a:endParaRPr>
          </a:p>
          <a:p>
            <a:endParaRPr lang="es-AR" sz="2400" dirty="0">
              <a:latin typeface="Arial" panose="020B0604020202020204" pitchFamily="34" charset="0"/>
              <a:cs typeface="Arial" panose="020B0604020202020204" pitchFamily="34" charset="0"/>
            </a:endParaRPr>
          </a:p>
        </p:txBody>
      </p:sp>
      <p:sp>
        <p:nvSpPr>
          <p:cNvPr id="3" name="Rectángulo 2"/>
          <p:cNvSpPr/>
          <p:nvPr/>
        </p:nvSpPr>
        <p:spPr>
          <a:xfrm>
            <a:off x="2771800" y="1064930"/>
            <a:ext cx="3960440"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ORDENANZA</a:t>
            </a:r>
            <a:endParaRPr lang="es-AR" sz="4000" dirty="0"/>
          </a:p>
        </p:txBody>
      </p:sp>
      <p:sp>
        <p:nvSpPr>
          <p:cNvPr id="8" name="Rectángulo 7"/>
          <p:cNvSpPr/>
          <p:nvPr/>
        </p:nvSpPr>
        <p:spPr>
          <a:xfrm>
            <a:off x="313184" y="1837268"/>
            <a:ext cx="8579296" cy="4832092"/>
          </a:xfrm>
          <a:prstGeom prst="rect">
            <a:avLst/>
          </a:prstGeom>
        </p:spPr>
        <p:txBody>
          <a:bodyPr wrap="square">
            <a:spAutoFit/>
          </a:bodyPr>
          <a:lstStyle/>
          <a:p>
            <a:pPr algn="just"/>
            <a:r>
              <a:rPr lang="es-AR" sz="2800" b="1" dirty="0">
                <a:latin typeface="Arial" panose="020B0604020202020204" pitchFamily="34" charset="0"/>
                <a:cs typeface="Arial" panose="020B0604020202020204" pitchFamily="34" charset="0"/>
              </a:rPr>
              <a:t>Artículo 148</a:t>
            </a:r>
            <a:r>
              <a:rPr lang="es-AR" sz="2800" dirty="0">
                <a:latin typeface="Arial" panose="020B0604020202020204" pitchFamily="34" charset="0"/>
                <a:cs typeface="Arial" panose="020B0604020202020204" pitchFamily="34" charset="0"/>
              </a:rPr>
              <a:t>.- Origen. Las ordenanzas tendrán origen en el Concejo Municipal en virtud de proyectos presentados por los Concejales, por el Intendente, por los Jueces Municipales, por el Defensor del Pueblo o por Iniciativa Popular. Compete al Intendente, en forma exclusiva, la iniciativa sobre la organización de las Secretarías de su dependencia, y el proyecto del presupuesto de erogaciones, cálculo de recursos y ordenanza general impositiva y tributaria, que deberán ser presentados antes del 31 de octubre de cada año. </a:t>
            </a:r>
          </a:p>
        </p:txBody>
      </p:sp>
    </p:spTree>
    <p:extLst>
      <p:ext uri="{BB962C8B-B14F-4D97-AF65-F5344CB8AC3E}">
        <p14:creationId xmlns:p14="http://schemas.microsoft.com/office/powerpoint/2010/main" val="4132849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251520" y="1859744"/>
            <a:ext cx="8435280" cy="2865400"/>
          </a:xfrm>
        </p:spPr>
        <p:txBody>
          <a:bodyPr>
            <a:noAutofit/>
          </a:bodyPr>
          <a:lstStyle/>
          <a:p>
            <a:pPr algn="just"/>
            <a:r>
              <a:rPr lang="es-A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Artículo 149.- </a:t>
            </a:r>
            <a:r>
              <a:rPr lang="es-AR" sz="2800" dirty="0">
                <a:latin typeface="Arial" panose="020B0604020202020204" pitchFamily="34" charset="0"/>
                <a:cs typeface="Arial" panose="020B0604020202020204" pitchFamily="34" charset="0"/>
              </a:rPr>
              <a:t>Sanción. La ordenanza quedará sancionada cuando fuere aprobada por el voto afirmativo de más de la mitad de los miembros presentes en la sesión, salvo los casos expresamente determinados por esta Carta Orgánica. </a:t>
            </a:r>
          </a:p>
          <a:p>
            <a:endParaRPr lang="es-AR" sz="2400" dirty="0">
              <a:latin typeface="Arial" panose="020B0604020202020204" pitchFamily="34" charset="0"/>
              <a:cs typeface="Arial" panose="020B0604020202020204" pitchFamily="34" charset="0"/>
            </a:endParaRPr>
          </a:p>
          <a:p>
            <a:pPr marL="0" indent="0" algn="just">
              <a:buNone/>
            </a:pPr>
            <a:endParaRPr lang="es-ES" sz="2400" dirty="0">
              <a:latin typeface="Arial" panose="020B0604020202020204" pitchFamily="34" charset="0"/>
              <a:cs typeface="Arial" panose="020B0604020202020204" pitchFamily="34" charset="0"/>
            </a:endParaRPr>
          </a:p>
          <a:p>
            <a:endParaRPr lang="es-AR" sz="2400" dirty="0">
              <a:latin typeface="Arial" panose="020B0604020202020204" pitchFamily="34" charset="0"/>
              <a:cs typeface="Arial" panose="020B0604020202020204" pitchFamily="34" charset="0"/>
            </a:endParaRPr>
          </a:p>
        </p:txBody>
      </p:sp>
      <p:sp>
        <p:nvSpPr>
          <p:cNvPr id="3" name="Rectángulo 2"/>
          <p:cNvSpPr/>
          <p:nvPr/>
        </p:nvSpPr>
        <p:spPr>
          <a:xfrm>
            <a:off x="2915816" y="1064930"/>
            <a:ext cx="3960440"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ORDENANZA</a:t>
            </a:r>
            <a:endParaRPr lang="es-AR" sz="4000" dirty="0"/>
          </a:p>
        </p:txBody>
      </p:sp>
    </p:spTree>
    <p:extLst>
      <p:ext uri="{BB962C8B-B14F-4D97-AF65-F5344CB8AC3E}">
        <p14:creationId xmlns:p14="http://schemas.microsoft.com/office/powerpoint/2010/main" val="97748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dor\Desktop\innovar-01.png"/>
          <p:cNvPicPr>
            <a:picLocks noChangeAspect="1" noChangeArrowheads="1"/>
          </p:cNvPicPr>
          <p:nvPr/>
        </p:nvPicPr>
        <p:blipFill>
          <a:blip r:embed="rId2" cstate="print"/>
          <a:srcRect t="19411" b="61761"/>
          <a:stretch>
            <a:fillRect/>
          </a:stretch>
        </p:blipFill>
        <p:spPr bwMode="auto">
          <a:xfrm>
            <a:off x="0" y="0"/>
            <a:ext cx="9143999" cy="1152330"/>
          </a:xfrm>
          <a:prstGeom prst="rect">
            <a:avLst/>
          </a:prstGeom>
          <a:noFill/>
        </p:spPr>
      </p:pic>
      <p:pic>
        <p:nvPicPr>
          <p:cNvPr id="5" name="Picture 2" descr="C:\Users\Administrador\Desktop\innovar-01.png"/>
          <p:cNvPicPr>
            <a:picLocks noChangeAspect="1" noChangeArrowheads="1"/>
          </p:cNvPicPr>
          <p:nvPr/>
        </p:nvPicPr>
        <p:blipFill>
          <a:blip r:embed="rId3" cstate="print"/>
          <a:srcRect t="96464"/>
          <a:stretch>
            <a:fillRect/>
          </a:stretch>
        </p:blipFill>
        <p:spPr bwMode="auto">
          <a:xfrm>
            <a:off x="-36513" y="6641675"/>
            <a:ext cx="9180513" cy="216382"/>
          </a:xfrm>
          <a:prstGeom prst="rect">
            <a:avLst/>
          </a:prstGeom>
          <a:noFill/>
        </p:spPr>
      </p:pic>
      <p:sp>
        <p:nvSpPr>
          <p:cNvPr id="2" name="1 Título"/>
          <p:cNvSpPr>
            <a:spLocks noGrp="1"/>
          </p:cNvSpPr>
          <p:nvPr>
            <p:ph type="title"/>
          </p:nvPr>
        </p:nvSpPr>
        <p:spPr/>
        <p:txBody>
          <a:bodyPr>
            <a:noAutofit/>
          </a:bodyPr>
          <a:lstStyle/>
          <a:p>
            <a:r>
              <a:rPr lang="es-ES" sz="4000" b="1" dirty="0">
                <a:latin typeface="Arial" panose="020B0604020202020204" pitchFamily="34" charset="0"/>
                <a:cs typeface="Arial" panose="020B0604020202020204" pitchFamily="34" charset="0"/>
              </a:rPr>
              <a:t>                     </a:t>
            </a:r>
            <a:endParaRPr lang="es-E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323528" y="1458600"/>
            <a:ext cx="8363272" cy="3122528"/>
          </a:xfrm>
        </p:spPr>
        <p:txBody>
          <a:bodyPr>
            <a:noAutofit/>
          </a:bodyPr>
          <a:lstStyle/>
          <a:p>
            <a:pPr algn="just">
              <a:buFontTx/>
              <a:buChar char="-"/>
            </a:pPr>
            <a:endParaRPr lang="es-AR" sz="2800" b="1" dirty="0">
              <a:latin typeface="Arial" panose="020B0604020202020204" pitchFamily="34" charset="0"/>
              <a:cs typeface="Arial" panose="020B0604020202020204" pitchFamily="34" charset="0"/>
            </a:endParaRPr>
          </a:p>
          <a:p>
            <a:pPr marL="0" indent="0" algn="just">
              <a:buNone/>
            </a:pPr>
            <a:r>
              <a:rPr lang="es-AR" sz="2800" dirty="0">
                <a:latin typeface="Arial" panose="020B0604020202020204" pitchFamily="34" charset="0"/>
                <a:cs typeface="Arial" panose="020B0604020202020204" pitchFamily="34" charset="0"/>
              </a:rPr>
              <a:t>En la sanción de las ordenanzas, se usará la siguiente fórmula: “EL CONCEJO MUNICIPÁL DE LA CIUDAD DE RESISTENCIA SANCIONA CON FUERZA DE ORDENANZA”. </a:t>
            </a:r>
            <a:endParaRPr lang="es-ES" sz="2800" b="1" dirty="0">
              <a:latin typeface="Arial" panose="020B0604020202020204" pitchFamily="34" charset="0"/>
              <a:cs typeface="Arial" panose="020B0604020202020204" pitchFamily="34" charset="0"/>
            </a:endParaRPr>
          </a:p>
        </p:txBody>
      </p:sp>
      <p:sp>
        <p:nvSpPr>
          <p:cNvPr id="3" name="Rectángulo 2"/>
          <p:cNvSpPr/>
          <p:nvPr/>
        </p:nvSpPr>
        <p:spPr>
          <a:xfrm>
            <a:off x="3347864" y="1064930"/>
            <a:ext cx="3384376" cy="707886"/>
          </a:xfrm>
          <a:prstGeom prst="rect">
            <a:avLst/>
          </a:prstGeom>
        </p:spPr>
        <p:txBody>
          <a:bodyPr wrap="square">
            <a:spAutoFit/>
          </a:bodyPr>
          <a:lstStyle/>
          <a:p>
            <a:r>
              <a:rPr lang="es-E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EJEMPLO</a:t>
            </a:r>
            <a:endParaRPr lang="es-AR" sz="4000" dirty="0"/>
          </a:p>
        </p:txBody>
      </p:sp>
    </p:spTree>
    <p:extLst>
      <p:ext uri="{BB962C8B-B14F-4D97-AF65-F5344CB8AC3E}">
        <p14:creationId xmlns:p14="http://schemas.microsoft.com/office/powerpoint/2010/main" val="23616190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824</Words>
  <Application>Microsoft Office PowerPoint</Application>
  <PresentationFormat>Presentación en pantalla (4:3)</PresentationFormat>
  <Paragraphs>58</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Calibri</vt:lpstr>
      <vt:lpstr>Tema de Office</vt:lpstr>
      <vt:lpstr>Presentación de PowerPoint</vt:lpstr>
      <vt:lpstr>Presentación de PowerPoint</vt:lpstr>
      <vt:lpstr>                     </vt:lpstr>
      <vt:lpstr>                     </vt:lpstr>
      <vt:lpstr>                     </vt:lpstr>
      <vt:lpstr>                     </vt:lpstr>
      <vt:lpstr>                     </vt:lpstr>
      <vt:lpstr>                     </vt:lpstr>
      <vt:lpstr>                     </vt:lpstr>
      <vt:lpstr>                     </vt:lpstr>
      <vt:lpstr>                     </vt:lpstr>
      <vt:lpstr>                     </vt:lpstr>
      <vt:lpstr>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APERTURA DEL LLAMADO Convocatoria 2016</dc:title>
  <dc:creator>Equipo3</dc:creator>
  <cp:lastModifiedBy>Andrea F Lecler</cp:lastModifiedBy>
  <cp:revision>75</cp:revision>
  <dcterms:created xsi:type="dcterms:W3CDTF">2016-04-26T13:04:08Z</dcterms:created>
  <dcterms:modified xsi:type="dcterms:W3CDTF">2019-04-17T17:45:42Z</dcterms:modified>
</cp:coreProperties>
</file>