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  <p:sldMasterId id="2147483816" r:id="rId2"/>
  </p:sldMasterIdLst>
  <p:notesMasterIdLst>
    <p:notesMasterId r:id="rId60"/>
  </p:notesMasterIdLst>
  <p:sldIdLst>
    <p:sldId id="370" r:id="rId3"/>
    <p:sldId id="369" r:id="rId4"/>
    <p:sldId id="298" r:id="rId5"/>
    <p:sldId id="355" r:id="rId6"/>
    <p:sldId id="356" r:id="rId7"/>
    <p:sldId id="357" r:id="rId8"/>
    <p:sldId id="258" r:id="rId9"/>
    <p:sldId id="259" r:id="rId10"/>
    <p:sldId id="260" r:id="rId11"/>
    <p:sldId id="261" r:id="rId12"/>
    <p:sldId id="363" r:id="rId13"/>
    <p:sldId id="364" r:id="rId14"/>
    <p:sldId id="262" r:id="rId15"/>
    <p:sldId id="365" r:id="rId16"/>
    <p:sldId id="366" r:id="rId17"/>
    <p:sldId id="263" r:id="rId18"/>
    <p:sldId id="367" r:id="rId19"/>
    <p:sldId id="264" r:id="rId20"/>
    <p:sldId id="265" r:id="rId21"/>
    <p:sldId id="266" r:id="rId22"/>
    <p:sldId id="353" r:id="rId23"/>
    <p:sldId id="354" r:id="rId24"/>
    <p:sldId id="267" r:id="rId25"/>
    <p:sldId id="278" r:id="rId26"/>
    <p:sldId id="279" r:id="rId27"/>
    <p:sldId id="280" r:id="rId28"/>
    <p:sldId id="281" r:id="rId29"/>
    <p:sldId id="299" r:id="rId30"/>
    <p:sldId id="300" r:id="rId31"/>
    <p:sldId id="362" r:id="rId32"/>
    <p:sldId id="301" r:id="rId33"/>
    <p:sldId id="302" r:id="rId34"/>
    <p:sldId id="306" r:id="rId35"/>
    <p:sldId id="307" r:id="rId36"/>
    <p:sldId id="308" r:id="rId37"/>
    <p:sldId id="309" r:id="rId38"/>
    <p:sldId id="310" r:id="rId39"/>
    <p:sldId id="368" r:id="rId40"/>
    <p:sldId id="312" r:id="rId41"/>
    <p:sldId id="315" r:id="rId42"/>
    <p:sldId id="316" r:id="rId43"/>
    <p:sldId id="317" r:id="rId44"/>
    <p:sldId id="318" r:id="rId45"/>
    <p:sldId id="319" r:id="rId46"/>
    <p:sldId id="321" r:id="rId47"/>
    <p:sldId id="322" r:id="rId48"/>
    <p:sldId id="328" r:id="rId49"/>
    <p:sldId id="333" r:id="rId50"/>
    <p:sldId id="335" r:id="rId51"/>
    <p:sldId id="336" r:id="rId52"/>
    <p:sldId id="339" r:id="rId53"/>
    <p:sldId id="340" r:id="rId54"/>
    <p:sldId id="341" r:id="rId55"/>
    <p:sldId id="349" r:id="rId56"/>
    <p:sldId id="350" r:id="rId57"/>
    <p:sldId id="351" r:id="rId58"/>
    <p:sldId id="352" r:id="rId59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23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2D6C02-88AD-4BCA-BEC2-689281488147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F39191AA-B0A1-4CF9-8CEE-F31278DA230F}">
      <dgm:prSet/>
      <dgm:spPr/>
      <dgm:t>
        <a:bodyPr/>
        <a:lstStyle/>
        <a:p>
          <a:pPr rtl="0"/>
          <a:r>
            <a:rPr lang="es-AR" b="1" smtClean="0"/>
            <a:t>Indicadores de impacto</a:t>
          </a:r>
          <a:endParaRPr lang="es-AR"/>
        </a:p>
      </dgm:t>
    </dgm:pt>
    <dgm:pt modelId="{99EBA126-39D1-4A44-AC0E-7D07701BE03A}" type="parTrans" cxnId="{95609BB6-BEA0-4424-8866-905279B38B7F}">
      <dgm:prSet/>
      <dgm:spPr/>
      <dgm:t>
        <a:bodyPr/>
        <a:lstStyle/>
        <a:p>
          <a:endParaRPr lang="es-AR"/>
        </a:p>
      </dgm:t>
    </dgm:pt>
    <dgm:pt modelId="{3F6A0F4F-5A05-45C4-8C68-7C983908B2B1}" type="sibTrans" cxnId="{95609BB6-BEA0-4424-8866-905279B38B7F}">
      <dgm:prSet/>
      <dgm:spPr/>
      <dgm:t>
        <a:bodyPr/>
        <a:lstStyle/>
        <a:p>
          <a:endParaRPr lang="es-AR"/>
        </a:p>
      </dgm:t>
    </dgm:pt>
    <dgm:pt modelId="{D7CD2C35-2A10-4C85-98AF-D92594F18699}">
      <dgm:prSet/>
      <dgm:spPr/>
      <dgm:t>
        <a:bodyPr/>
        <a:lstStyle/>
        <a:p>
          <a:pPr rtl="0"/>
          <a:r>
            <a:rPr lang="es-AR" dirty="0" smtClean="0"/>
            <a:t>Permiten medir efectos adicionales, directos e indirectos (efectos sobre otras variables sobre las que el programa no actúa en forma directa), a los que abarcan los indicadores de resultado, incluyendo los efectos provocados en otras variables. </a:t>
          </a:r>
          <a:endParaRPr lang="es-AR" dirty="0"/>
        </a:p>
      </dgm:t>
    </dgm:pt>
    <dgm:pt modelId="{2C7398CF-FCF7-4DC5-A7D8-010B018A10DB}" type="parTrans" cxnId="{EBFEA7EE-C137-4BF5-A3DD-3F15F2A155B2}">
      <dgm:prSet/>
      <dgm:spPr/>
      <dgm:t>
        <a:bodyPr/>
        <a:lstStyle/>
        <a:p>
          <a:endParaRPr lang="es-AR"/>
        </a:p>
      </dgm:t>
    </dgm:pt>
    <dgm:pt modelId="{9F6E6C60-A5E5-4F63-9ABA-C16300DDACC1}" type="sibTrans" cxnId="{EBFEA7EE-C137-4BF5-A3DD-3F15F2A155B2}">
      <dgm:prSet/>
      <dgm:spPr/>
      <dgm:t>
        <a:bodyPr/>
        <a:lstStyle/>
        <a:p>
          <a:endParaRPr lang="es-AR"/>
        </a:p>
      </dgm:t>
    </dgm:pt>
    <dgm:pt modelId="{C6633EC5-9614-48A2-B980-B766F6644F30}">
      <dgm:prSet/>
      <dgm:spPr/>
      <dgm:t>
        <a:bodyPr/>
        <a:lstStyle/>
        <a:p>
          <a:pPr rtl="0"/>
          <a:r>
            <a:rPr lang="es-AR" dirty="0" err="1" smtClean="0"/>
            <a:t>Ej</a:t>
          </a:r>
          <a:r>
            <a:rPr lang="es-AR" dirty="0" smtClean="0"/>
            <a:t>:  para el resultado “reducción en el 8% del índice de analfabetismo”, el indicador de impacto procura medir el valor actual de la incidencia en el ingreso nacional de la mejora en la educación.</a:t>
          </a:r>
          <a:endParaRPr lang="es-AR" dirty="0"/>
        </a:p>
      </dgm:t>
    </dgm:pt>
    <dgm:pt modelId="{BF6F674C-63E6-42CB-9568-408E7BCD2ECA}" type="parTrans" cxnId="{890C76C3-DB0F-4A7E-8080-07CE1B0029BA}">
      <dgm:prSet/>
      <dgm:spPr/>
      <dgm:t>
        <a:bodyPr/>
        <a:lstStyle/>
        <a:p>
          <a:endParaRPr lang="es-AR"/>
        </a:p>
      </dgm:t>
    </dgm:pt>
    <dgm:pt modelId="{070468DC-189A-47A8-B06E-797D00FF9F18}" type="sibTrans" cxnId="{890C76C3-DB0F-4A7E-8080-07CE1B0029BA}">
      <dgm:prSet/>
      <dgm:spPr/>
      <dgm:t>
        <a:bodyPr/>
        <a:lstStyle/>
        <a:p>
          <a:endParaRPr lang="es-AR"/>
        </a:p>
      </dgm:t>
    </dgm:pt>
    <dgm:pt modelId="{7187067C-24DD-4EFF-9DC2-339CA984B379}">
      <dgm:prSet/>
      <dgm:spPr/>
      <dgm:t>
        <a:bodyPr/>
        <a:lstStyle/>
        <a:p>
          <a:pPr rtl="0"/>
          <a:r>
            <a:rPr lang="es-AR" b="1" smtClean="0"/>
            <a:t>Indicadores referenciales</a:t>
          </a:r>
          <a:endParaRPr lang="es-AR"/>
        </a:p>
      </dgm:t>
    </dgm:pt>
    <dgm:pt modelId="{A106812E-A84D-49DA-857B-F26DBA7AE88C}" type="parTrans" cxnId="{7DB34363-A760-444C-8BBA-7B29BADA2E11}">
      <dgm:prSet/>
      <dgm:spPr/>
      <dgm:t>
        <a:bodyPr/>
        <a:lstStyle/>
        <a:p>
          <a:endParaRPr lang="es-AR"/>
        </a:p>
      </dgm:t>
    </dgm:pt>
    <dgm:pt modelId="{B9A1ECBA-0722-4C78-9703-6D794485070A}" type="sibTrans" cxnId="{7DB34363-A760-444C-8BBA-7B29BADA2E11}">
      <dgm:prSet/>
      <dgm:spPr/>
      <dgm:t>
        <a:bodyPr/>
        <a:lstStyle/>
        <a:p>
          <a:endParaRPr lang="es-AR"/>
        </a:p>
      </dgm:t>
    </dgm:pt>
    <dgm:pt modelId="{FEB794A4-116C-4D98-90D8-9939B0CED1A7}">
      <dgm:prSet/>
      <dgm:spPr/>
      <dgm:t>
        <a:bodyPr/>
        <a:lstStyle/>
        <a:p>
          <a:pPr rtl="0"/>
          <a:r>
            <a:rPr lang="es-AR" smtClean="0"/>
            <a:t>proporcionan información sobre relaciones porcentuales entre variables agregadas</a:t>
          </a:r>
          <a:endParaRPr lang="es-AR"/>
        </a:p>
      </dgm:t>
    </dgm:pt>
    <dgm:pt modelId="{00EB70C5-FD5A-49D5-8FFC-770A31024A6E}" type="parTrans" cxnId="{DB9473D3-D0F4-4C29-A83C-BF1458E28F42}">
      <dgm:prSet/>
      <dgm:spPr/>
      <dgm:t>
        <a:bodyPr/>
        <a:lstStyle/>
        <a:p>
          <a:endParaRPr lang="es-AR"/>
        </a:p>
      </dgm:t>
    </dgm:pt>
    <dgm:pt modelId="{035FDA08-FD5E-40DB-86A1-27A5D8257274}" type="sibTrans" cxnId="{DB9473D3-D0F4-4C29-A83C-BF1458E28F42}">
      <dgm:prSet/>
      <dgm:spPr/>
      <dgm:t>
        <a:bodyPr/>
        <a:lstStyle/>
        <a:p>
          <a:endParaRPr lang="es-AR"/>
        </a:p>
      </dgm:t>
    </dgm:pt>
    <dgm:pt modelId="{283D77C2-8794-4F6C-8C28-9CA976F0F5E1}">
      <dgm:prSet/>
      <dgm:spPr/>
      <dgm:t>
        <a:bodyPr/>
        <a:lstStyle/>
        <a:p>
          <a:pPr rtl="0"/>
          <a:r>
            <a:rPr lang="es-AR" smtClean="0"/>
            <a:t>Ej: gasto público en salud en porcentaje del Producto Interno Bruto</a:t>
          </a:r>
          <a:endParaRPr lang="es-AR"/>
        </a:p>
      </dgm:t>
    </dgm:pt>
    <dgm:pt modelId="{163D6D5F-FAF2-47E4-8AE5-578D12F4FAE7}" type="parTrans" cxnId="{05B6FBAA-CC5E-4786-AF15-9A6D82B5A194}">
      <dgm:prSet/>
      <dgm:spPr/>
      <dgm:t>
        <a:bodyPr/>
        <a:lstStyle/>
        <a:p>
          <a:endParaRPr lang="es-AR"/>
        </a:p>
      </dgm:t>
    </dgm:pt>
    <dgm:pt modelId="{15831241-8300-4359-B1C1-7E5F713AA684}" type="sibTrans" cxnId="{05B6FBAA-CC5E-4786-AF15-9A6D82B5A194}">
      <dgm:prSet/>
      <dgm:spPr/>
      <dgm:t>
        <a:bodyPr/>
        <a:lstStyle/>
        <a:p>
          <a:endParaRPr lang="es-AR"/>
        </a:p>
      </dgm:t>
    </dgm:pt>
    <dgm:pt modelId="{41ABC1D0-2B87-4DEB-A509-E1E7B7C303BC}">
      <dgm:prSet/>
      <dgm:spPr/>
      <dgm:t>
        <a:bodyPr/>
        <a:lstStyle/>
        <a:p>
          <a:pPr rtl="0"/>
          <a:endParaRPr lang="es-AR" dirty="0"/>
        </a:p>
      </dgm:t>
    </dgm:pt>
    <dgm:pt modelId="{9D98BC20-BFA5-4D6D-92E6-D8AD5EB003D6}" type="parTrans" cxnId="{F474FF3B-A170-4592-AC03-2D90F91E32D2}">
      <dgm:prSet/>
      <dgm:spPr/>
      <dgm:t>
        <a:bodyPr/>
        <a:lstStyle/>
        <a:p>
          <a:endParaRPr lang="es-AR"/>
        </a:p>
      </dgm:t>
    </dgm:pt>
    <dgm:pt modelId="{892CF666-4544-4775-AE57-4360E35EF789}" type="sibTrans" cxnId="{F474FF3B-A170-4592-AC03-2D90F91E32D2}">
      <dgm:prSet/>
      <dgm:spPr/>
      <dgm:t>
        <a:bodyPr/>
        <a:lstStyle/>
        <a:p>
          <a:endParaRPr lang="es-AR"/>
        </a:p>
      </dgm:t>
    </dgm:pt>
    <dgm:pt modelId="{6CAAB808-47E7-49F7-8716-B3BABE0A1233}" type="pres">
      <dgm:prSet presAssocID="{9E2D6C02-88AD-4BCA-BEC2-68928148814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4F57C7D1-AEC1-4990-9C01-0A1B9759E702}" type="pres">
      <dgm:prSet presAssocID="{F39191AA-B0A1-4CF9-8CEE-F31278DA230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FF2F281-0762-4C7B-83A6-F0DD6046F256}" type="pres">
      <dgm:prSet presAssocID="{F39191AA-B0A1-4CF9-8CEE-F31278DA230F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8F1A000-5F96-4362-86A3-90C07568C469}" type="pres">
      <dgm:prSet presAssocID="{7187067C-24DD-4EFF-9DC2-339CA984B37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99B1773-3468-4FED-93A9-2279F9F002B1}" type="pres">
      <dgm:prSet presAssocID="{7187067C-24DD-4EFF-9DC2-339CA984B37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95609BB6-BEA0-4424-8866-905279B38B7F}" srcId="{9E2D6C02-88AD-4BCA-BEC2-689281488147}" destId="{F39191AA-B0A1-4CF9-8CEE-F31278DA230F}" srcOrd="0" destOrd="0" parTransId="{99EBA126-39D1-4A44-AC0E-7D07701BE03A}" sibTransId="{3F6A0F4F-5A05-45C4-8C68-7C983908B2B1}"/>
    <dgm:cxn modelId="{DB9473D3-D0F4-4C29-A83C-BF1458E28F42}" srcId="{7187067C-24DD-4EFF-9DC2-339CA984B379}" destId="{FEB794A4-116C-4D98-90D8-9939B0CED1A7}" srcOrd="0" destOrd="0" parTransId="{00EB70C5-FD5A-49D5-8FFC-770A31024A6E}" sibTransId="{035FDA08-FD5E-40DB-86A1-27A5D8257274}"/>
    <dgm:cxn modelId="{890C76C3-DB0F-4A7E-8080-07CE1B0029BA}" srcId="{F39191AA-B0A1-4CF9-8CEE-F31278DA230F}" destId="{C6633EC5-9614-48A2-B980-B766F6644F30}" srcOrd="2" destOrd="0" parTransId="{BF6F674C-63E6-42CB-9568-408E7BCD2ECA}" sibTransId="{070468DC-189A-47A8-B06E-797D00FF9F18}"/>
    <dgm:cxn modelId="{609EA545-4AEF-4167-9CD1-63450676A837}" type="presOf" srcId="{C6633EC5-9614-48A2-B980-B766F6644F30}" destId="{1FF2F281-0762-4C7B-83A6-F0DD6046F256}" srcOrd="0" destOrd="2" presId="urn:microsoft.com/office/officeart/2005/8/layout/vList2"/>
    <dgm:cxn modelId="{FBF57E33-833F-439F-86D6-4B874C72A4E1}" type="presOf" srcId="{7187067C-24DD-4EFF-9DC2-339CA984B379}" destId="{D8F1A000-5F96-4362-86A3-90C07568C469}" srcOrd="0" destOrd="0" presId="urn:microsoft.com/office/officeart/2005/8/layout/vList2"/>
    <dgm:cxn modelId="{F474FF3B-A170-4592-AC03-2D90F91E32D2}" srcId="{F39191AA-B0A1-4CF9-8CEE-F31278DA230F}" destId="{41ABC1D0-2B87-4DEB-A509-E1E7B7C303BC}" srcOrd="1" destOrd="0" parTransId="{9D98BC20-BFA5-4D6D-92E6-D8AD5EB003D6}" sibTransId="{892CF666-4544-4775-AE57-4360E35EF789}"/>
    <dgm:cxn modelId="{7DB34363-A760-444C-8BBA-7B29BADA2E11}" srcId="{9E2D6C02-88AD-4BCA-BEC2-689281488147}" destId="{7187067C-24DD-4EFF-9DC2-339CA984B379}" srcOrd="1" destOrd="0" parTransId="{A106812E-A84D-49DA-857B-F26DBA7AE88C}" sibTransId="{B9A1ECBA-0722-4C78-9703-6D794485070A}"/>
    <dgm:cxn modelId="{3AEFCE1B-96B3-4029-9936-11474B9030EB}" type="presOf" srcId="{9E2D6C02-88AD-4BCA-BEC2-689281488147}" destId="{6CAAB808-47E7-49F7-8716-B3BABE0A1233}" srcOrd="0" destOrd="0" presId="urn:microsoft.com/office/officeart/2005/8/layout/vList2"/>
    <dgm:cxn modelId="{EBFEA7EE-C137-4BF5-A3DD-3F15F2A155B2}" srcId="{F39191AA-B0A1-4CF9-8CEE-F31278DA230F}" destId="{D7CD2C35-2A10-4C85-98AF-D92594F18699}" srcOrd="0" destOrd="0" parTransId="{2C7398CF-FCF7-4DC5-A7D8-010B018A10DB}" sibTransId="{9F6E6C60-A5E5-4F63-9ABA-C16300DDACC1}"/>
    <dgm:cxn modelId="{B7356126-8DC9-4812-A278-4B9FA4D85863}" type="presOf" srcId="{41ABC1D0-2B87-4DEB-A509-E1E7B7C303BC}" destId="{1FF2F281-0762-4C7B-83A6-F0DD6046F256}" srcOrd="0" destOrd="1" presId="urn:microsoft.com/office/officeart/2005/8/layout/vList2"/>
    <dgm:cxn modelId="{8E5DB155-4BE5-47A7-88ED-07AA9559C8AB}" type="presOf" srcId="{FEB794A4-116C-4D98-90D8-9939B0CED1A7}" destId="{399B1773-3468-4FED-93A9-2279F9F002B1}" srcOrd="0" destOrd="0" presId="urn:microsoft.com/office/officeart/2005/8/layout/vList2"/>
    <dgm:cxn modelId="{2986394F-CF4E-4562-A10E-E8D3945B4C8B}" type="presOf" srcId="{D7CD2C35-2A10-4C85-98AF-D92594F18699}" destId="{1FF2F281-0762-4C7B-83A6-F0DD6046F256}" srcOrd="0" destOrd="0" presId="urn:microsoft.com/office/officeart/2005/8/layout/vList2"/>
    <dgm:cxn modelId="{2E51F2E9-8605-478D-8D0F-A46D92667EB5}" type="presOf" srcId="{283D77C2-8794-4F6C-8C28-9CA976F0F5E1}" destId="{399B1773-3468-4FED-93A9-2279F9F002B1}" srcOrd="0" destOrd="1" presId="urn:microsoft.com/office/officeart/2005/8/layout/vList2"/>
    <dgm:cxn modelId="{B21400E5-93C0-43BF-AA0A-3AD6F89BF488}" type="presOf" srcId="{F39191AA-B0A1-4CF9-8CEE-F31278DA230F}" destId="{4F57C7D1-AEC1-4990-9C01-0A1B9759E702}" srcOrd="0" destOrd="0" presId="urn:microsoft.com/office/officeart/2005/8/layout/vList2"/>
    <dgm:cxn modelId="{05B6FBAA-CC5E-4786-AF15-9A6D82B5A194}" srcId="{7187067C-24DD-4EFF-9DC2-339CA984B379}" destId="{283D77C2-8794-4F6C-8C28-9CA976F0F5E1}" srcOrd="1" destOrd="0" parTransId="{163D6D5F-FAF2-47E4-8AE5-578D12F4FAE7}" sibTransId="{15831241-8300-4359-B1C1-7E5F713AA684}"/>
    <dgm:cxn modelId="{692B869B-FBA1-4E8B-983C-F3E697A1B546}" type="presParOf" srcId="{6CAAB808-47E7-49F7-8716-B3BABE0A1233}" destId="{4F57C7D1-AEC1-4990-9C01-0A1B9759E702}" srcOrd="0" destOrd="0" presId="urn:microsoft.com/office/officeart/2005/8/layout/vList2"/>
    <dgm:cxn modelId="{92281E18-A0BF-403F-B779-5055D7B999C3}" type="presParOf" srcId="{6CAAB808-47E7-49F7-8716-B3BABE0A1233}" destId="{1FF2F281-0762-4C7B-83A6-F0DD6046F256}" srcOrd="1" destOrd="0" presId="urn:microsoft.com/office/officeart/2005/8/layout/vList2"/>
    <dgm:cxn modelId="{640DF00F-2C95-4E30-9773-D7793E90BD26}" type="presParOf" srcId="{6CAAB808-47E7-49F7-8716-B3BABE0A1233}" destId="{D8F1A000-5F96-4362-86A3-90C07568C469}" srcOrd="2" destOrd="0" presId="urn:microsoft.com/office/officeart/2005/8/layout/vList2"/>
    <dgm:cxn modelId="{46E20461-DE41-41E4-A858-0114EBEB2A45}" type="presParOf" srcId="{6CAAB808-47E7-49F7-8716-B3BABE0A1233}" destId="{399B1773-3468-4FED-93A9-2279F9F002B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E08657-20FA-4D38-A611-B6E4582B53B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7ED02A6C-3630-4240-8E21-E17A193B7F60}">
      <dgm:prSet/>
      <dgm:spPr/>
      <dgm:t>
        <a:bodyPr/>
        <a:lstStyle/>
        <a:p>
          <a:pPr rtl="0"/>
          <a:r>
            <a:rPr lang="es-ES" dirty="0" smtClean="0"/>
            <a:t>Muestran los bienes y servicios de manera cuantitativa producidos y provistos por un organismo público o una acción gubernamental. </a:t>
          </a:r>
          <a:r>
            <a:rPr lang="es-AR" dirty="0" smtClean="0"/>
            <a:t>Son el resultado de una combinación específica de insumos por lo cual dichos productos están directamente relacionados con ellos. </a:t>
          </a:r>
          <a:endParaRPr lang="es-AR" dirty="0"/>
        </a:p>
      </dgm:t>
    </dgm:pt>
    <dgm:pt modelId="{DE3E3D62-A73F-4C51-8F2C-4095AC82BFB5}" type="parTrans" cxnId="{1AAD8702-9F3A-46AD-BAE6-D0FF62750BF3}">
      <dgm:prSet/>
      <dgm:spPr/>
      <dgm:t>
        <a:bodyPr/>
        <a:lstStyle/>
        <a:p>
          <a:endParaRPr lang="es-AR"/>
        </a:p>
      </dgm:t>
    </dgm:pt>
    <dgm:pt modelId="{2F94C481-7888-4F5F-8D2F-04AF8A8F9D8C}" type="sibTrans" cxnId="{1AAD8702-9F3A-46AD-BAE6-D0FF62750BF3}">
      <dgm:prSet/>
      <dgm:spPr/>
      <dgm:t>
        <a:bodyPr/>
        <a:lstStyle/>
        <a:p>
          <a:endParaRPr lang="es-AR"/>
        </a:p>
      </dgm:t>
    </dgm:pt>
    <dgm:pt modelId="{0882CAE0-0FB7-465B-89A3-350C6A41E5EC}">
      <dgm:prSet/>
      <dgm:spPr/>
      <dgm:t>
        <a:bodyPr/>
        <a:lstStyle/>
        <a:p>
          <a:pPr rtl="0"/>
          <a:r>
            <a:rPr lang="es-AR" b="1" dirty="0" smtClean="0"/>
            <a:t>Ejemplos:</a:t>
          </a:r>
          <a:r>
            <a:rPr lang="es-AR" dirty="0" smtClean="0"/>
            <a:t> días de navegación o las horas de vuelo en instrucción militar (Fuerzas Armadas ); tiempo de demora entre la iniciación y la finalización de los expedientes judiciales (administración de justicia)</a:t>
          </a:r>
          <a:endParaRPr lang="es-AR" dirty="0"/>
        </a:p>
      </dgm:t>
    </dgm:pt>
    <dgm:pt modelId="{4F9617AD-4335-46A6-B40C-8854B7EB01E3}" type="parTrans" cxnId="{D6F3369F-7DDC-48A1-B1E7-BB1F881B1256}">
      <dgm:prSet/>
      <dgm:spPr/>
      <dgm:t>
        <a:bodyPr/>
        <a:lstStyle/>
        <a:p>
          <a:endParaRPr lang="es-AR"/>
        </a:p>
      </dgm:t>
    </dgm:pt>
    <dgm:pt modelId="{4A69EBD9-A319-4B50-91CC-0E4BA1E5372D}" type="sibTrans" cxnId="{D6F3369F-7DDC-48A1-B1E7-BB1F881B1256}">
      <dgm:prSet/>
      <dgm:spPr/>
      <dgm:t>
        <a:bodyPr/>
        <a:lstStyle/>
        <a:p>
          <a:endParaRPr lang="es-AR"/>
        </a:p>
      </dgm:t>
    </dgm:pt>
    <dgm:pt modelId="{CF1F421E-F596-4013-AAEB-224978640A98}">
      <dgm:prSet/>
      <dgm:spPr/>
      <dgm:t>
        <a:bodyPr/>
        <a:lstStyle/>
        <a:p>
          <a:pPr rtl="0"/>
          <a:r>
            <a:rPr lang="es-ES" smtClean="0"/>
            <a:t>Por sí solo un indicador de producto (por ejemplo número de vacunaciones realizadas, número de viviendas construidas, número de inspecciones, etc.) no da cuenta del logro de los objetivos o de los recursos invertidos en la generación de dichos productos.</a:t>
          </a:r>
          <a:endParaRPr lang="es-AR"/>
        </a:p>
      </dgm:t>
    </dgm:pt>
    <dgm:pt modelId="{25BA7191-B9BF-415A-9AED-E52B0EB85805}" type="parTrans" cxnId="{1CAB2E54-7316-47A3-A6D6-0ABC0E951673}">
      <dgm:prSet/>
      <dgm:spPr/>
      <dgm:t>
        <a:bodyPr/>
        <a:lstStyle/>
        <a:p>
          <a:endParaRPr lang="es-AR"/>
        </a:p>
      </dgm:t>
    </dgm:pt>
    <dgm:pt modelId="{B7E207CE-3010-445F-A83C-87DE84435364}" type="sibTrans" cxnId="{1CAB2E54-7316-47A3-A6D6-0ABC0E951673}">
      <dgm:prSet/>
      <dgm:spPr/>
      <dgm:t>
        <a:bodyPr/>
        <a:lstStyle/>
        <a:p>
          <a:endParaRPr lang="es-AR"/>
        </a:p>
      </dgm:t>
    </dgm:pt>
    <dgm:pt modelId="{B11813D5-5BCB-4D6D-ABE4-BAB20325EAE8}">
      <dgm:prSet/>
      <dgm:spPr/>
      <dgm:t>
        <a:bodyPr/>
        <a:lstStyle/>
        <a:p>
          <a:r>
            <a:rPr lang="es-AR" dirty="0" smtClean="0"/>
            <a:t>Indicadores indirectos de producto: cuando los bienes o servicios públicos no son divisibles, por lo que es necesario utilizar algún indicador que permita analizarlos y evaluarlos con cierta objetividad, captando algún atributo o aspecto del proceso productivo.</a:t>
          </a:r>
        </a:p>
      </dgm:t>
    </dgm:pt>
    <dgm:pt modelId="{A44B495B-34CE-4AA5-8E3B-4F4863E1D05B}" type="parTrans" cxnId="{0A26A270-A378-43AD-9805-6AE471037BFE}">
      <dgm:prSet/>
      <dgm:spPr/>
      <dgm:t>
        <a:bodyPr/>
        <a:lstStyle/>
        <a:p>
          <a:endParaRPr lang="es-AR"/>
        </a:p>
      </dgm:t>
    </dgm:pt>
    <dgm:pt modelId="{7CE9E60C-DF2E-416C-9BF4-02BC4F54312E}" type="sibTrans" cxnId="{0A26A270-A378-43AD-9805-6AE471037BFE}">
      <dgm:prSet/>
      <dgm:spPr/>
      <dgm:t>
        <a:bodyPr/>
        <a:lstStyle/>
        <a:p>
          <a:endParaRPr lang="es-AR"/>
        </a:p>
      </dgm:t>
    </dgm:pt>
    <dgm:pt modelId="{AE686ACD-C469-4EDE-A900-BCF2E6D71C05}" type="pres">
      <dgm:prSet presAssocID="{38E08657-20FA-4D38-A611-B6E4582B53B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7215E1AC-12BA-4447-A312-F1C30E5BF4FF}" type="pres">
      <dgm:prSet presAssocID="{7ED02A6C-3630-4240-8E21-E17A193B7F6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8B416EF-5B1A-4254-B526-A38427519F6C}" type="pres">
      <dgm:prSet presAssocID="{2F94C481-7888-4F5F-8D2F-04AF8A8F9D8C}" presName="spacer" presStyleCnt="0"/>
      <dgm:spPr/>
    </dgm:pt>
    <dgm:pt modelId="{6C4A3C22-8B71-4416-AD57-B270EE964AF8}" type="pres">
      <dgm:prSet presAssocID="{B11813D5-5BCB-4D6D-ABE4-BAB20325EAE8}" presName="parentText" presStyleLbl="node1" presStyleIdx="1" presStyleCnt="3" custFlipVert="0" custScaleY="90588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E6288DA-A571-4561-9577-E7B81F4CC620}" type="pres">
      <dgm:prSet presAssocID="{B11813D5-5BCB-4D6D-ABE4-BAB20325EAE8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D160F3A0-0B77-4FE3-A35E-7A5271D11886}" type="pres">
      <dgm:prSet presAssocID="{CF1F421E-F596-4013-AAEB-224978640A9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7EE6EBAC-9CBA-4D88-A3B2-1D63120930E0}" type="presOf" srcId="{7ED02A6C-3630-4240-8E21-E17A193B7F60}" destId="{7215E1AC-12BA-4447-A312-F1C30E5BF4FF}" srcOrd="0" destOrd="0" presId="urn:microsoft.com/office/officeart/2005/8/layout/vList2"/>
    <dgm:cxn modelId="{1AAD8702-9F3A-46AD-BAE6-D0FF62750BF3}" srcId="{38E08657-20FA-4D38-A611-B6E4582B53B4}" destId="{7ED02A6C-3630-4240-8E21-E17A193B7F60}" srcOrd="0" destOrd="0" parTransId="{DE3E3D62-A73F-4C51-8F2C-4095AC82BFB5}" sibTransId="{2F94C481-7888-4F5F-8D2F-04AF8A8F9D8C}"/>
    <dgm:cxn modelId="{DFBDC762-CD7E-4C3D-ACF1-182A12CC7322}" type="presOf" srcId="{CF1F421E-F596-4013-AAEB-224978640A98}" destId="{D160F3A0-0B77-4FE3-A35E-7A5271D11886}" srcOrd="0" destOrd="0" presId="urn:microsoft.com/office/officeart/2005/8/layout/vList2"/>
    <dgm:cxn modelId="{59E0EF5F-2B8A-4917-8267-553BA18D1080}" type="presOf" srcId="{0882CAE0-0FB7-465B-89A3-350C6A41E5EC}" destId="{9E6288DA-A571-4561-9577-E7B81F4CC620}" srcOrd="0" destOrd="0" presId="urn:microsoft.com/office/officeart/2005/8/layout/vList2"/>
    <dgm:cxn modelId="{E1DF6F22-F41E-4CAE-8E1A-06A71AC0A73F}" type="presOf" srcId="{38E08657-20FA-4D38-A611-B6E4582B53B4}" destId="{AE686ACD-C469-4EDE-A900-BCF2E6D71C05}" srcOrd="0" destOrd="0" presId="urn:microsoft.com/office/officeart/2005/8/layout/vList2"/>
    <dgm:cxn modelId="{1CAB2E54-7316-47A3-A6D6-0ABC0E951673}" srcId="{38E08657-20FA-4D38-A611-B6E4582B53B4}" destId="{CF1F421E-F596-4013-AAEB-224978640A98}" srcOrd="2" destOrd="0" parTransId="{25BA7191-B9BF-415A-9AED-E52B0EB85805}" sibTransId="{B7E207CE-3010-445F-A83C-87DE84435364}"/>
    <dgm:cxn modelId="{7138F755-F6E8-43B5-AB3F-D93350650BB3}" type="presOf" srcId="{B11813D5-5BCB-4D6D-ABE4-BAB20325EAE8}" destId="{6C4A3C22-8B71-4416-AD57-B270EE964AF8}" srcOrd="0" destOrd="0" presId="urn:microsoft.com/office/officeart/2005/8/layout/vList2"/>
    <dgm:cxn modelId="{0A26A270-A378-43AD-9805-6AE471037BFE}" srcId="{38E08657-20FA-4D38-A611-B6E4582B53B4}" destId="{B11813D5-5BCB-4D6D-ABE4-BAB20325EAE8}" srcOrd="1" destOrd="0" parTransId="{A44B495B-34CE-4AA5-8E3B-4F4863E1D05B}" sibTransId="{7CE9E60C-DF2E-416C-9BF4-02BC4F54312E}"/>
    <dgm:cxn modelId="{D6F3369F-7DDC-48A1-B1E7-BB1F881B1256}" srcId="{B11813D5-5BCB-4D6D-ABE4-BAB20325EAE8}" destId="{0882CAE0-0FB7-465B-89A3-350C6A41E5EC}" srcOrd="0" destOrd="0" parTransId="{4F9617AD-4335-46A6-B40C-8854B7EB01E3}" sibTransId="{4A69EBD9-A319-4B50-91CC-0E4BA1E5372D}"/>
    <dgm:cxn modelId="{B6A21565-83FE-4ED0-8BCF-6498C2881171}" type="presParOf" srcId="{AE686ACD-C469-4EDE-A900-BCF2E6D71C05}" destId="{7215E1AC-12BA-4447-A312-F1C30E5BF4FF}" srcOrd="0" destOrd="0" presId="urn:microsoft.com/office/officeart/2005/8/layout/vList2"/>
    <dgm:cxn modelId="{2BE1D03A-9DDC-4AEA-9DF2-918617503958}" type="presParOf" srcId="{AE686ACD-C469-4EDE-A900-BCF2E6D71C05}" destId="{38B416EF-5B1A-4254-B526-A38427519F6C}" srcOrd="1" destOrd="0" presId="urn:microsoft.com/office/officeart/2005/8/layout/vList2"/>
    <dgm:cxn modelId="{7B90A90C-BBC6-4DD4-8372-A44CD996F8E7}" type="presParOf" srcId="{AE686ACD-C469-4EDE-A900-BCF2E6D71C05}" destId="{6C4A3C22-8B71-4416-AD57-B270EE964AF8}" srcOrd="2" destOrd="0" presId="urn:microsoft.com/office/officeart/2005/8/layout/vList2"/>
    <dgm:cxn modelId="{7D970573-1147-4B20-A9A4-AB59A4E49522}" type="presParOf" srcId="{AE686ACD-C469-4EDE-A900-BCF2E6D71C05}" destId="{9E6288DA-A571-4561-9577-E7B81F4CC620}" srcOrd="3" destOrd="0" presId="urn:microsoft.com/office/officeart/2005/8/layout/vList2"/>
    <dgm:cxn modelId="{B94AFA66-3636-49F2-8E05-290C1333E8BF}" type="presParOf" srcId="{AE686ACD-C469-4EDE-A900-BCF2E6D71C05}" destId="{D160F3A0-0B77-4FE3-A35E-7A5271D1188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3E5742-1D99-44B8-A328-854B0C5C5B11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3A57DFE-3819-41AE-A13D-76174D556CC9}">
      <dgm:prSet/>
      <dgm:spPr/>
      <dgm:t>
        <a:bodyPr/>
        <a:lstStyle/>
        <a:p>
          <a:pPr rtl="0"/>
          <a:r>
            <a:rPr lang="es-ES" dirty="0" smtClean="0"/>
            <a:t>Cuantifican los recursos tanto físicos como humanos, y/o financieros utilizados en la producción de los bienes y servicios. </a:t>
          </a:r>
          <a:endParaRPr lang="es-ES" dirty="0"/>
        </a:p>
      </dgm:t>
    </dgm:pt>
    <dgm:pt modelId="{698BAD1B-6762-4638-A2E0-FEA482EC0FA5}" type="parTrans" cxnId="{1D5F933C-CBC6-4152-A38F-F2A2676363F4}">
      <dgm:prSet/>
      <dgm:spPr/>
      <dgm:t>
        <a:bodyPr/>
        <a:lstStyle/>
        <a:p>
          <a:endParaRPr lang="es-ES"/>
        </a:p>
      </dgm:t>
    </dgm:pt>
    <dgm:pt modelId="{4CFA96E7-23DE-406D-9EF0-7522E8FC4A6C}" type="sibTrans" cxnId="{1D5F933C-CBC6-4152-A38F-F2A2676363F4}">
      <dgm:prSet/>
      <dgm:spPr/>
      <dgm:t>
        <a:bodyPr/>
        <a:lstStyle/>
        <a:p>
          <a:endParaRPr lang="es-ES"/>
        </a:p>
      </dgm:t>
    </dgm:pt>
    <dgm:pt modelId="{AE7AFB92-272F-4846-99F3-8B2DF603451C}">
      <dgm:prSet/>
      <dgm:spPr/>
      <dgm:t>
        <a:bodyPr/>
        <a:lstStyle/>
        <a:p>
          <a:pPr rtl="0"/>
          <a:r>
            <a:rPr lang="es-ES" b="1" dirty="0" smtClean="0"/>
            <a:t>Ejemplos:</a:t>
          </a:r>
          <a:r>
            <a:rPr lang="es-ES" dirty="0" smtClean="0"/>
            <a:t> Generalmente están dimensionados en términos de gastos asignados, número de profesionales, cantidad de horas de trabajo utilizadas o disponibles para desarrollar un trabajo, días de trabajo consumidos, etc. </a:t>
          </a:r>
          <a:endParaRPr lang="es-ES" dirty="0"/>
        </a:p>
      </dgm:t>
    </dgm:pt>
    <dgm:pt modelId="{A3AC890C-71F3-4C78-83C5-65FFB5E6F07A}" type="parTrans" cxnId="{C8DE3BBD-EFAC-424E-A1FB-6E31CD8A7209}">
      <dgm:prSet/>
      <dgm:spPr/>
      <dgm:t>
        <a:bodyPr/>
        <a:lstStyle/>
        <a:p>
          <a:endParaRPr lang="es-ES"/>
        </a:p>
      </dgm:t>
    </dgm:pt>
    <dgm:pt modelId="{10A216E5-E3AF-42BF-A699-60C67952BD66}" type="sibTrans" cxnId="{C8DE3BBD-EFAC-424E-A1FB-6E31CD8A7209}">
      <dgm:prSet/>
      <dgm:spPr/>
      <dgm:t>
        <a:bodyPr/>
        <a:lstStyle/>
        <a:p>
          <a:endParaRPr lang="es-ES"/>
        </a:p>
      </dgm:t>
    </dgm:pt>
    <dgm:pt modelId="{8D055F03-ADD4-4C6D-9D4D-35F588813585}">
      <dgm:prSet/>
      <dgm:spPr/>
      <dgm:t>
        <a:bodyPr/>
        <a:lstStyle/>
        <a:p>
          <a:pPr rtl="0"/>
          <a:r>
            <a:rPr lang="es-ES" dirty="0" smtClean="0"/>
            <a:t>Son muy útiles para dar cuenta de cuantos recursos son necesarios para el logro final de un producto o servicio, pero por sí solos no dan cuenta de si se cumple o no el objetivo final.</a:t>
          </a:r>
          <a:endParaRPr lang="es-ES" dirty="0"/>
        </a:p>
      </dgm:t>
    </dgm:pt>
    <dgm:pt modelId="{6B144FEA-103D-4221-8ADE-B781F6D18114}" type="parTrans" cxnId="{FB66CB29-F619-4E65-8D46-A9B3ED713163}">
      <dgm:prSet/>
      <dgm:spPr/>
      <dgm:t>
        <a:bodyPr/>
        <a:lstStyle/>
        <a:p>
          <a:endParaRPr lang="es-ES"/>
        </a:p>
      </dgm:t>
    </dgm:pt>
    <dgm:pt modelId="{58118DEA-B8D0-400E-8C32-478C2289E6E4}" type="sibTrans" cxnId="{FB66CB29-F619-4E65-8D46-A9B3ED713163}">
      <dgm:prSet/>
      <dgm:spPr/>
      <dgm:t>
        <a:bodyPr/>
        <a:lstStyle/>
        <a:p>
          <a:endParaRPr lang="es-ES"/>
        </a:p>
      </dgm:t>
    </dgm:pt>
    <dgm:pt modelId="{94D51E51-1A9E-4BA6-A7C5-052587EAECBD}" type="pres">
      <dgm:prSet presAssocID="{2B3E5742-1D99-44B8-A328-854B0C5C5B1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5C32F432-F721-413A-A75D-8BF24E20C38E}" type="pres">
      <dgm:prSet presAssocID="{23A57DFE-3819-41AE-A13D-76174D556CC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F96B37F-82E8-4CBC-848B-A275B976BF0C}" type="pres">
      <dgm:prSet presAssocID="{4CFA96E7-23DE-406D-9EF0-7522E8FC4A6C}" presName="spacer" presStyleCnt="0"/>
      <dgm:spPr/>
      <dgm:t>
        <a:bodyPr/>
        <a:lstStyle/>
        <a:p>
          <a:endParaRPr lang="es-AR"/>
        </a:p>
      </dgm:t>
    </dgm:pt>
    <dgm:pt modelId="{9E142C77-50E6-4B83-A09E-C72608CF1ED0}" type="pres">
      <dgm:prSet presAssocID="{AE7AFB92-272F-4846-99F3-8B2DF603451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17FF45D-B71F-482C-8AFB-5CCBCE097E40}" type="pres">
      <dgm:prSet presAssocID="{10A216E5-E3AF-42BF-A699-60C67952BD66}" presName="spacer" presStyleCnt="0"/>
      <dgm:spPr/>
      <dgm:t>
        <a:bodyPr/>
        <a:lstStyle/>
        <a:p>
          <a:endParaRPr lang="es-AR"/>
        </a:p>
      </dgm:t>
    </dgm:pt>
    <dgm:pt modelId="{74907CBC-B2C7-4163-8E66-A7C4C0585734}" type="pres">
      <dgm:prSet presAssocID="{8D055F03-ADD4-4C6D-9D4D-35F58881358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18904AC-565A-4716-8470-7CE92AFB699A}" type="presOf" srcId="{2B3E5742-1D99-44B8-A328-854B0C5C5B11}" destId="{94D51E51-1A9E-4BA6-A7C5-052587EAECBD}" srcOrd="0" destOrd="0" presId="urn:microsoft.com/office/officeart/2005/8/layout/vList2"/>
    <dgm:cxn modelId="{FB66CB29-F619-4E65-8D46-A9B3ED713163}" srcId="{2B3E5742-1D99-44B8-A328-854B0C5C5B11}" destId="{8D055F03-ADD4-4C6D-9D4D-35F588813585}" srcOrd="2" destOrd="0" parTransId="{6B144FEA-103D-4221-8ADE-B781F6D18114}" sibTransId="{58118DEA-B8D0-400E-8C32-478C2289E6E4}"/>
    <dgm:cxn modelId="{3A6D3469-ECFD-443F-9182-DDECA0D4EB89}" type="presOf" srcId="{23A57DFE-3819-41AE-A13D-76174D556CC9}" destId="{5C32F432-F721-413A-A75D-8BF24E20C38E}" srcOrd="0" destOrd="0" presId="urn:microsoft.com/office/officeart/2005/8/layout/vList2"/>
    <dgm:cxn modelId="{1D5F933C-CBC6-4152-A38F-F2A2676363F4}" srcId="{2B3E5742-1D99-44B8-A328-854B0C5C5B11}" destId="{23A57DFE-3819-41AE-A13D-76174D556CC9}" srcOrd="0" destOrd="0" parTransId="{698BAD1B-6762-4638-A2E0-FEA482EC0FA5}" sibTransId="{4CFA96E7-23DE-406D-9EF0-7522E8FC4A6C}"/>
    <dgm:cxn modelId="{C8DE3BBD-EFAC-424E-A1FB-6E31CD8A7209}" srcId="{2B3E5742-1D99-44B8-A328-854B0C5C5B11}" destId="{AE7AFB92-272F-4846-99F3-8B2DF603451C}" srcOrd="1" destOrd="0" parTransId="{A3AC890C-71F3-4C78-83C5-65FFB5E6F07A}" sibTransId="{10A216E5-E3AF-42BF-A699-60C67952BD66}"/>
    <dgm:cxn modelId="{A7858A69-A0B4-4909-9A7E-EDCCCF6DCC8D}" type="presOf" srcId="{AE7AFB92-272F-4846-99F3-8B2DF603451C}" destId="{9E142C77-50E6-4B83-A09E-C72608CF1ED0}" srcOrd="0" destOrd="0" presId="urn:microsoft.com/office/officeart/2005/8/layout/vList2"/>
    <dgm:cxn modelId="{1ADD5BAB-96F1-4000-8B57-3A460C901BA8}" type="presOf" srcId="{8D055F03-ADD4-4C6D-9D4D-35F588813585}" destId="{74907CBC-B2C7-4163-8E66-A7C4C0585734}" srcOrd="0" destOrd="0" presId="urn:microsoft.com/office/officeart/2005/8/layout/vList2"/>
    <dgm:cxn modelId="{8C82D36B-300E-41D3-9286-A9BC54B2AF8E}" type="presParOf" srcId="{94D51E51-1A9E-4BA6-A7C5-052587EAECBD}" destId="{5C32F432-F721-413A-A75D-8BF24E20C38E}" srcOrd="0" destOrd="0" presId="urn:microsoft.com/office/officeart/2005/8/layout/vList2"/>
    <dgm:cxn modelId="{8D226CEE-2381-4796-B427-C3CCBF4B9AA2}" type="presParOf" srcId="{94D51E51-1A9E-4BA6-A7C5-052587EAECBD}" destId="{CF96B37F-82E8-4CBC-848B-A275B976BF0C}" srcOrd="1" destOrd="0" presId="urn:microsoft.com/office/officeart/2005/8/layout/vList2"/>
    <dgm:cxn modelId="{AA51FF84-6CA9-4823-8574-B57FB8B77368}" type="presParOf" srcId="{94D51E51-1A9E-4BA6-A7C5-052587EAECBD}" destId="{9E142C77-50E6-4B83-A09E-C72608CF1ED0}" srcOrd="2" destOrd="0" presId="urn:microsoft.com/office/officeart/2005/8/layout/vList2"/>
    <dgm:cxn modelId="{A8F62422-90D7-4E2F-9EAB-F90864A98811}" type="presParOf" srcId="{94D51E51-1A9E-4BA6-A7C5-052587EAECBD}" destId="{617FF45D-B71F-482C-8AFB-5CCBCE097E40}" srcOrd="3" destOrd="0" presId="urn:microsoft.com/office/officeart/2005/8/layout/vList2"/>
    <dgm:cxn modelId="{85C01CBE-A4D1-4DE4-83AF-77EDE4FB4F4D}" type="presParOf" srcId="{94D51E51-1A9E-4BA6-A7C5-052587EAECBD}" destId="{74907CBC-B2C7-4163-8E66-A7C4C058573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CD578D0-6A20-4B30-A78A-E9A06F7E6FE5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19A7C8E-AAB0-4D69-9A4F-86BBEC1E0CB5}">
      <dgm:prSet/>
      <dgm:spPr/>
      <dgm:t>
        <a:bodyPr/>
        <a:lstStyle/>
        <a:p>
          <a:pPr rtl="0"/>
          <a:r>
            <a:rPr lang="es-ES" dirty="0" smtClean="0"/>
            <a:t>Miden el desempeño de las actividades vinculadas con la ejecución o forma en que el trabajo es realizado para producir los bienes y servicios. </a:t>
          </a:r>
        </a:p>
        <a:p>
          <a:pPr rtl="0"/>
          <a:r>
            <a:rPr lang="es-ES" b="1" dirty="0" smtClean="0"/>
            <a:t>Ejemplos:</a:t>
          </a:r>
          <a:r>
            <a:rPr lang="es-ES" dirty="0" smtClean="0"/>
            <a:t> procedimientos de compra (días de demora del proceso de compra) o procesos tecnológicos (número de horas de los sistemas sin línea atribuibles al equipo de soporte). </a:t>
          </a:r>
          <a:endParaRPr lang="es-ES" dirty="0"/>
        </a:p>
      </dgm:t>
    </dgm:pt>
    <dgm:pt modelId="{BF62D817-B48A-4123-89AF-2C8CA165CEE5}" type="parTrans" cxnId="{1D62E35C-4D12-4940-BBB7-959B3163963D}">
      <dgm:prSet/>
      <dgm:spPr/>
      <dgm:t>
        <a:bodyPr/>
        <a:lstStyle/>
        <a:p>
          <a:endParaRPr lang="es-ES"/>
        </a:p>
      </dgm:t>
    </dgm:pt>
    <dgm:pt modelId="{F86CDB43-5569-4BF1-A544-D8F0E171B927}" type="sibTrans" cxnId="{1D62E35C-4D12-4940-BBB7-959B3163963D}">
      <dgm:prSet/>
      <dgm:spPr/>
      <dgm:t>
        <a:bodyPr/>
        <a:lstStyle/>
        <a:p>
          <a:endParaRPr lang="es-ES"/>
        </a:p>
      </dgm:t>
    </dgm:pt>
    <dgm:pt modelId="{F5CD8F83-3BE4-4619-9DEE-D5F7F9E8DD38}">
      <dgm:prSet/>
      <dgm:spPr/>
      <dgm:t>
        <a:bodyPr/>
        <a:lstStyle/>
        <a:p>
          <a:pPr rtl="0"/>
          <a:r>
            <a:rPr lang="es-ES" dirty="0" smtClean="0"/>
            <a:t>Son útiles para la evaluación del desempeño en ámbitos donde los productos o resultados son más complejos de medir, como por ejemplo actividades de investigación, culturales, etc.</a:t>
          </a:r>
          <a:endParaRPr lang="es-ES" dirty="0"/>
        </a:p>
      </dgm:t>
    </dgm:pt>
    <dgm:pt modelId="{E85C4073-AEE8-4F65-BBA9-8CAB9CEEE52A}" type="parTrans" cxnId="{4F78C7CE-13CE-4AAE-9168-3A578F6519EB}">
      <dgm:prSet/>
      <dgm:spPr/>
      <dgm:t>
        <a:bodyPr/>
        <a:lstStyle/>
        <a:p>
          <a:endParaRPr lang="es-ES"/>
        </a:p>
      </dgm:t>
    </dgm:pt>
    <dgm:pt modelId="{B12CD5F1-3375-45CB-B678-4C70E62A69E2}" type="sibTrans" cxnId="{4F78C7CE-13CE-4AAE-9168-3A578F6519EB}">
      <dgm:prSet/>
      <dgm:spPr/>
      <dgm:t>
        <a:bodyPr/>
        <a:lstStyle/>
        <a:p>
          <a:endParaRPr lang="es-ES"/>
        </a:p>
      </dgm:t>
    </dgm:pt>
    <dgm:pt modelId="{ED784B6F-FBE1-4FC3-B89B-DFF64C17F98D}" type="pres">
      <dgm:prSet presAssocID="{3CD578D0-6A20-4B30-A78A-E9A06F7E6FE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60C6316-5845-40D7-85D9-CCA7BBDCDA50}" type="pres">
      <dgm:prSet presAssocID="{219A7C8E-AAB0-4D69-9A4F-86BBEC1E0CB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518E6A6-2BCC-492A-A11C-341052E34A92}" type="pres">
      <dgm:prSet presAssocID="{F86CDB43-5569-4BF1-A544-D8F0E171B927}" presName="spacer" presStyleCnt="0"/>
      <dgm:spPr/>
      <dgm:t>
        <a:bodyPr/>
        <a:lstStyle/>
        <a:p>
          <a:endParaRPr lang="es-AR"/>
        </a:p>
      </dgm:t>
    </dgm:pt>
    <dgm:pt modelId="{0A3D04C8-BCB9-40D8-AC66-A237B2F4B3D6}" type="pres">
      <dgm:prSet presAssocID="{F5CD8F83-3BE4-4619-9DEE-D5F7F9E8DD3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D62E35C-4D12-4940-BBB7-959B3163963D}" srcId="{3CD578D0-6A20-4B30-A78A-E9A06F7E6FE5}" destId="{219A7C8E-AAB0-4D69-9A4F-86BBEC1E0CB5}" srcOrd="0" destOrd="0" parTransId="{BF62D817-B48A-4123-89AF-2C8CA165CEE5}" sibTransId="{F86CDB43-5569-4BF1-A544-D8F0E171B927}"/>
    <dgm:cxn modelId="{87C0CC48-8C9A-4C90-9142-362F48B925AD}" type="presOf" srcId="{F5CD8F83-3BE4-4619-9DEE-D5F7F9E8DD38}" destId="{0A3D04C8-BCB9-40D8-AC66-A237B2F4B3D6}" srcOrd="0" destOrd="0" presId="urn:microsoft.com/office/officeart/2005/8/layout/vList2"/>
    <dgm:cxn modelId="{C4D2E5B2-ECEE-4827-AA70-783EB4C8F4AC}" type="presOf" srcId="{219A7C8E-AAB0-4D69-9A4F-86BBEC1E0CB5}" destId="{B60C6316-5845-40D7-85D9-CCA7BBDCDA50}" srcOrd="0" destOrd="0" presId="urn:microsoft.com/office/officeart/2005/8/layout/vList2"/>
    <dgm:cxn modelId="{4F78C7CE-13CE-4AAE-9168-3A578F6519EB}" srcId="{3CD578D0-6A20-4B30-A78A-E9A06F7E6FE5}" destId="{F5CD8F83-3BE4-4619-9DEE-D5F7F9E8DD38}" srcOrd="1" destOrd="0" parTransId="{E85C4073-AEE8-4F65-BBA9-8CAB9CEEE52A}" sibTransId="{B12CD5F1-3375-45CB-B678-4C70E62A69E2}"/>
    <dgm:cxn modelId="{BC45C138-BA12-44D1-AA3A-319C49E376B7}" type="presOf" srcId="{3CD578D0-6A20-4B30-A78A-E9A06F7E6FE5}" destId="{ED784B6F-FBE1-4FC3-B89B-DFF64C17F98D}" srcOrd="0" destOrd="0" presId="urn:microsoft.com/office/officeart/2005/8/layout/vList2"/>
    <dgm:cxn modelId="{9CDCF5C8-2832-4E70-BF41-4ECE107B091B}" type="presParOf" srcId="{ED784B6F-FBE1-4FC3-B89B-DFF64C17F98D}" destId="{B60C6316-5845-40D7-85D9-CCA7BBDCDA50}" srcOrd="0" destOrd="0" presId="urn:microsoft.com/office/officeart/2005/8/layout/vList2"/>
    <dgm:cxn modelId="{EB86EBE7-1A8D-449E-A17A-499143C3D122}" type="presParOf" srcId="{ED784B6F-FBE1-4FC3-B89B-DFF64C17F98D}" destId="{D518E6A6-2BCC-492A-A11C-341052E34A92}" srcOrd="1" destOrd="0" presId="urn:microsoft.com/office/officeart/2005/8/layout/vList2"/>
    <dgm:cxn modelId="{428F4ED7-B402-4B2E-80DF-CB823732E14A}" type="presParOf" srcId="{ED784B6F-FBE1-4FC3-B89B-DFF64C17F98D}" destId="{0A3D04C8-BCB9-40D8-AC66-A237B2F4B3D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116308D-A889-4A49-96CE-5588B22364D2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D60427A2-E870-471D-8C92-D62934E15075}">
      <dgm:prSet/>
      <dgm:spPr/>
      <dgm:t>
        <a:bodyPr/>
        <a:lstStyle/>
        <a:p>
          <a:pPr rtl="0"/>
          <a:r>
            <a:rPr lang="es-ES" b="1" dirty="0" smtClean="0"/>
            <a:t>Eficacia: </a:t>
          </a:r>
          <a:r>
            <a:rPr lang="es-ES" dirty="0" smtClean="0"/>
            <a:t>cuál es el grado de cumplimiento de los objetivos, a cuántos usuarios o beneficiarios se entregan los bienes o servicios, qué porcentaje corresponde del total de usuarios.</a:t>
          </a:r>
          <a:endParaRPr lang="es-ES" dirty="0"/>
        </a:p>
      </dgm:t>
    </dgm:pt>
    <dgm:pt modelId="{2F0DCF2F-1644-44A9-A0C9-2E1C49C162DF}" type="parTrans" cxnId="{BED9EB23-A75B-4C8F-B01F-B31DC149E723}">
      <dgm:prSet/>
      <dgm:spPr/>
      <dgm:t>
        <a:bodyPr/>
        <a:lstStyle/>
        <a:p>
          <a:endParaRPr lang="es-ES"/>
        </a:p>
      </dgm:t>
    </dgm:pt>
    <dgm:pt modelId="{28F245A8-FD7F-4DF8-BFA8-211FF2232967}" type="sibTrans" cxnId="{BED9EB23-A75B-4C8F-B01F-B31DC149E723}">
      <dgm:prSet/>
      <dgm:spPr/>
      <dgm:t>
        <a:bodyPr/>
        <a:lstStyle/>
        <a:p>
          <a:endParaRPr lang="es-ES"/>
        </a:p>
      </dgm:t>
    </dgm:pt>
    <dgm:pt modelId="{874DC31F-2FA2-47BD-BA02-10DB5459DAE4}">
      <dgm:prSet/>
      <dgm:spPr/>
      <dgm:t>
        <a:bodyPr/>
        <a:lstStyle/>
        <a:p>
          <a:pPr rtl="0"/>
          <a:r>
            <a:rPr lang="es-ES" b="1" dirty="0" smtClean="0"/>
            <a:t>Eficiencia: </a:t>
          </a:r>
          <a:r>
            <a:rPr lang="es-ES" dirty="0" smtClean="0"/>
            <a:t>cuál es la productividad de los recursos utilizados, es decir cuantos recursos públicos se utilizan para producto un determinado bien o servicio.</a:t>
          </a:r>
          <a:endParaRPr lang="es-ES" dirty="0"/>
        </a:p>
      </dgm:t>
    </dgm:pt>
    <dgm:pt modelId="{746BCB02-5B41-4523-8FDD-6C5600BA2994}" type="parTrans" cxnId="{2E0591BF-3999-476C-AD90-D2CE15275918}">
      <dgm:prSet/>
      <dgm:spPr/>
      <dgm:t>
        <a:bodyPr/>
        <a:lstStyle/>
        <a:p>
          <a:endParaRPr lang="es-ES"/>
        </a:p>
      </dgm:t>
    </dgm:pt>
    <dgm:pt modelId="{C50BFFF8-ADA0-4B3F-B64A-AB417266FB64}" type="sibTrans" cxnId="{2E0591BF-3999-476C-AD90-D2CE15275918}">
      <dgm:prSet/>
      <dgm:spPr/>
      <dgm:t>
        <a:bodyPr/>
        <a:lstStyle/>
        <a:p>
          <a:endParaRPr lang="es-ES"/>
        </a:p>
      </dgm:t>
    </dgm:pt>
    <dgm:pt modelId="{BC010AD0-DD56-4A52-A364-9D5F5A6033E6}">
      <dgm:prSet/>
      <dgm:spPr/>
      <dgm:t>
        <a:bodyPr/>
        <a:lstStyle/>
        <a:p>
          <a:pPr rtl="0"/>
          <a:r>
            <a:rPr lang="es-ES" b="1" dirty="0" smtClean="0"/>
            <a:t>Economía: </a:t>
          </a:r>
          <a:r>
            <a:rPr lang="es-ES" dirty="0" smtClean="0"/>
            <a:t>cuán adecuadamente son administrados</a:t>
          </a:r>
          <a:r>
            <a:rPr lang="es-ES" b="1" dirty="0" smtClean="0"/>
            <a:t> </a:t>
          </a:r>
          <a:r>
            <a:rPr lang="es-ES" dirty="0" smtClean="0"/>
            <a:t>los recursos utilizados para la producción de los bienes y servicios.</a:t>
          </a:r>
          <a:endParaRPr lang="es-ES" dirty="0"/>
        </a:p>
      </dgm:t>
    </dgm:pt>
    <dgm:pt modelId="{64FD9055-BCD8-49F4-92BD-E73E5D6BC65E}" type="parTrans" cxnId="{5E3DCFAC-FF75-4F01-89BD-9009E3833014}">
      <dgm:prSet/>
      <dgm:spPr/>
      <dgm:t>
        <a:bodyPr/>
        <a:lstStyle/>
        <a:p>
          <a:endParaRPr lang="es-ES"/>
        </a:p>
      </dgm:t>
    </dgm:pt>
    <dgm:pt modelId="{C3699B47-6B49-4604-A73C-4D08488EF078}" type="sibTrans" cxnId="{5E3DCFAC-FF75-4F01-89BD-9009E3833014}">
      <dgm:prSet/>
      <dgm:spPr/>
      <dgm:t>
        <a:bodyPr/>
        <a:lstStyle/>
        <a:p>
          <a:endParaRPr lang="es-ES"/>
        </a:p>
      </dgm:t>
    </dgm:pt>
    <dgm:pt modelId="{95C7B388-3AFE-48DC-8309-356836028DA1}">
      <dgm:prSet/>
      <dgm:spPr/>
      <dgm:t>
        <a:bodyPr/>
        <a:lstStyle/>
        <a:p>
          <a:pPr rtl="0"/>
          <a:r>
            <a:rPr lang="es-ES" b="1" dirty="0" smtClean="0"/>
            <a:t>Calidad: </a:t>
          </a:r>
          <a:r>
            <a:rPr lang="es-ES" dirty="0" smtClean="0"/>
            <a:t>cuán oportunos y accesibles a los usuarios son los bienes y servicios entregados</a:t>
          </a:r>
          <a:endParaRPr lang="es-ES" dirty="0"/>
        </a:p>
      </dgm:t>
    </dgm:pt>
    <dgm:pt modelId="{59DEF95B-614E-47FC-B95C-CEAC7C936B87}" type="parTrans" cxnId="{B943ACCF-F770-414D-B1AC-10D77C3DB2F0}">
      <dgm:prSet/>
      <dgm:spPr/>
      <dgm:t>
        <a:bodyPr/>
        <a:lstStyle/>
        <a:p>
          <a:endParaRPr lang="es-ES"/>
        </a:p>
      </dgm:t>
    </dgm:pt>
    <dgm:pt modelId="{B4147293-0C28-4CD2-AA3A-93305A3F2169}" type="sibTrans" cxnId="{B943ACCF-F770-414D-B1AC-10D77C3DB2F0}">
      <dgm:prSet/>
      <dgm:spPr/>
      <dgm:t>
        <a:bodyPr/>
        <a:lstStyle/>
        <a:p>
          <a:endParaRPr lang="es-ES"/>
        </a:p>
      </dgm:t>
    </dgm:pt>
    <dgm:pt modelId="{C9C2482A-AA48-480A-9E86-CCB60A452FF7}" type="pres">
      <dgm:prSet presAssocID="{6116308D-A889-4A49-96CE-5588B22364D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C40EADC-01DA-4DAB-B265-B8D4025EDA2F}" type="pres">
      <dgm:prSet presAssocID="{D60427A2-E870-471D-8C92-D62934E1507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AA52BF1-EE52-415B-9F2F-5F390175720F}" type="pres">
      <dgm:prSet presAssocID="{28F245A8-FD7F-4DF8-BFA8-211FF2232967}" presName="spacer" presStyleCnt="0"/>
      <dgm:spPr/>
      <dgm:t>
        <a:bodyPr/>
        <a:lstStyle/>
        <a:p>
          <a:endParaRPr lang="es-AR"/>
        </a:p>
      </dgm:t>
    </dgm:pt>
    <dgm:pt modelId="{6892E6C9-3F5C-4787-A76F-6AF793451A94}" type="pres">
      <dgm:prSet presAssocID="{874DC31F-2FA2-47BD-BA02-10DB5459DAE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5D147C5-E295-499C-A0BE-34C9F0412669}" type="pres">
      <dgm:prSet presAssocID="{C50BFFF8-ADA0-4B3F-B64A-AB417266FB64}" presName="spacer" presStyleCnt="0"/>
      <dgm:spPr/>
      <dgm:t>
        <a:bodyPr/>
        <a:lstStyle/>
        <a:p>
          <a:endParaRPr lang="es-AR"/>
        </a:p>
      </dgm:t>
    </dgm:pt>
    <dgm:pt modelId="{655DFC4D-DD8B-4A15-ACF2-08CA96069CDA}" type="pres">
      <dgm:prSet presAssocID="{BC010AD0-DD56-4A52-A364-9D5F5A6033E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58AD867-68F1-48F9-BFE6-626463290832}" type="pres">
      <dgm:prSet presAssocID="{C3699B47-6B49-4604-A73C-4D08488EF078}" presName="spacer" presStyleCnt="0"/>
      <dgm:spPr/>
      <dgm:t>
        <a:bodyPr/>
        <a:lstStyle/>
        <a:p>
          <a:endParaRPr lang="es-AR"/>
        </a:p>
      </dgm:t>
    </dgm:pt>
    <dgm:pt modelId="{EC770CC1-3B4E-497A-8E89-A2C79E9A9A98}" type="pres">
      <dgm:prSet presAssocID="{95C7B388-3AFE-48DC-8309-356836028DA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1DDC5C1-D7D4-471E-B7E7-E90008EFE534}" type="presOf" srcId="{6116308D-A889-4A49-96CE-5588B22364D2}" destId="{C9C2482A-AA48-480A-9E86-CCB60A452FF7}" srcOrd="0" destOrd="0" presId="urn:microsoft.com/office/officeart/2005/8/layout/vList2"/>
    <dgm:cxn modelId="{BED3F60E-6540-4CBB-B0CE-4BFB706FAA33}" type="presOf" srcId="{D60427A2-E870-471D-8C92-D62934E15075}" destId="{FC40EADC-01DA-4DAB-B265-B8D4025EDA2F}" srcOrd="0" destOrd="0" presId="urn:microsoft.com/office/officeart/2005/8/layout/vList2"/>
    <dgm:cxn modelId="{7F47A47A-5E5C-48BE-A0EB-318204FBCB3A}" type="presOf" srcId="{95C7B388-3AFE-48DC-8309-356836028DA1}" destId="{EC770CC1-3B4E-497A-8E89-A2C79E9A9A98}" srcOrd="0" destOrd="0" presId="urn:microsoft.com/office/officeart/2005/8/layout/vList2"/>
    <dgm:cxn modelId="{5E3DCFAC-FF75-4F01-89BD-9009E3833014}" srcId="{6116308D-A889-4A49-96CE-5588B22364D2}" destId="{BC010AD0-DD56-4A52-A364-9D5F5A6033E6}" srcOrd="2" destOrd="0" parTransId="{64FD9055-BCD8-49F4-92BD-E73E5D6BC65E}" sibTransId="{C3699B47-6B49-4604-A73C-4D08488EF078}"/>
    <dgm:cxn modelId="{2E0591BF-3999-476C-AD90-D2CE15275918}" srcId="{6116308D-A889-4A49-96CE-5588B22364D2}" destId="{874DC31F-2FA2-47BD-BA02-10DB5459DAE4}" srcOrd="1" destOrd="0" parTransId="{746BCB02-5B41-4523-8FDD-6C5600BA2994}" sibTransId="{C50BFFF8-ADA0-4B3F-B64A-AB417266FB64}"/>
    <dgm:cxn modelId="{B943ACCF-F770-414D-B1AC-10D77C3DB2F0}" srcId="{6116308D-A889-4A49-96CE-5588B22364D2}" destId="{95C7B388-3AFE-48DC-8309-356836028DA1}" srcOrd="3" destOrd="0" parTransId="{59DEF95B-614E-47FC-B95C-CEAC7C936B87}" sibTransId="{B4147293-0C28-4CD2-AA3A-93305A3F2169}"/>
    <dgm:cxn modelId="{B72352B7-76DA-449F-8198-D313082105A2}" type="presOf" srcId="{874DC31F-2FA2-47BD-BA02-10DB5459DAE4}" destId="{6892E6C9-3F5C-4787-A76F-6AF793451A94}" srcOrd="0" destOrd="0" presId="urn:microsoft.com/office/officeart/2005/8/layout/vList2"/>
    <dgm:cxn modelId="{BED9EB23-A75B-4C8F-B01F-B31DC149E723}" srcId="{6116308D-A889-4A49-96CE-5588B22364D2}" destId="{D60427A2-E870-471D-8C92-D62934E15075}" srcOrd="0" destOrd="0" parTransId="{2F0DCF2F-1644-44A9-A0C9-2E1C49C162DF}" sibTransId="{28F245A8-FD7F-4DF8-BFA8-211FF2232967}"/>
    <dgm:cxn modelId="{4FAA5DDF-0D24-4304-9F5E-E78739AA62E0}" type="presOf" srcId="{BC010AD0-DD56-4A52-A364-9D5F5A6033E6}" destId="{655DFC4D-DD8B-4A15-ACF2-08CA96069CDA}" srcOrd="0" destOrd="0" presId="urn:microsoft.com/office/officeart/2005/8/layout/vList2"/>
    <dgm:cxn modelId="{B58D078B-E5A4-4820-AAA7-E5BB221AD32E}" type="presParOf" srcId="{C9C2482A-AA48-480A-9E86-CCB60A452FF7}" destId="{FC40EADC-01DA-4DAB-B265-B8D4025EDA2F}" srcOrd="0" destOrd="0" presId="urn:microsoft.com/office/officeart/2005/8/layout/vList2"/>
    <dgm:cxn modelId="{980223B6-2774-4FEF-9F05-DFF6D047F7D9}" type="presParOf" srcId="{C9C2482A-AA48-480A-9E86-CCB60A452FF7}" destId="{0AA52BF1-EE52-415B-9F2F-5F390175720F}" srcOrd="1" destOrd="0" presId="urn:microsoft.com/office/officeart/2005/8/layout/vList2"/>
    <dgm:cxn modelId="{3220B81D-0BCA-4AC9-B827-6AB7F6A8151F}" type="presParOf" srcId="{C9C2482A-AA48-480A-9E86-CCB60A452FF7}" destId="{6892E6C9-3F5C-4787-A76F-6AF793451A94}" srcOrd="2" destOrd="0" presId="urn:microsoft.com/office/officeart/2005/8/layout/vList2"/>
    <dgm:cxn modelId="{881CD485-CB75-4460-9FE7-85129F52C6B9}" type="presParOf" srcId="{C9C2482A-AA48-480A-9E86-CCB60A452FF7}" destId="{E5D147C5-E295-499C-A0BE-34C9F0412669}" srcOrd="3" destOrd="0" presId="urn:microsoft.com/office/officeart/2005/8/layout/vList2"/>
    <dgm:cxn modelId="{EA10C955-D1C2-49A4-A60F-006998E11398}" type="presParOf" srcId="{C9C2482A-AA48-480A-9E86-CCB60A452FF7}" destId="{655DFC4D-DD8B-4A15-ACF2-08CA96069CDA}" srcOrd="4" destOrd="0" presId="urn:microsoft.com/office/officeart/2005/8/layout/vList2"/>
    <dgm:cxn modelId="{80E7EDAB-0B0D-423C-8905-0C4A3C782607}" type="presParOf" srcId="{C9C2482A-AA48-480A-9E86-CCB60A452FF7}" destId="{958AD867-68F1-48F9-BFE6-626463290832}" srcOrd="5" destOrd="0" presId="urn:microsoft.com/office/officeart/2005/8/layout/vList2"/>
    <dgm:cxn modelId="{1DD51C18-386E-410F-BB65-E43083EAF368}" type="presParOf" srcId="{C9C2482A-AA48-480A-9E86-CCB60A452FF7}" destId="{EC770CC1-3B4E-497A-8E89-A2C79E9A9A9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D357D40-FA6A-4A3D-8EC0-BC482520C5DF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s-ES"/>
        </a:p>
      </dgm:t>
    </dgm:pt>
    <dgm:pt modelId="{B3FBD05D-BD6F-4CDC-BFC3-031D8A3B3DEC}">
      <dgm:prSet/>
      <dgm:spPr/>
      <dgm:t>
        <a:bodyPr/>
        <a:lstStyle/>
        <a:p>
          <a:pPr rtl="0"/>
          <a:r>
            <a:rPr lang="es-ES" b="1" dirty="0" smtClean="0"/>
            <a:t>Efectividad</a:t>
          </a:r>
          <a:r>
            <a:rPr lang="es-ES" dirty="0" smtClean="0"/>
            <a:t>: las acciones de la organización se encuentran con los requerimientos de los ciudadanos y dichas acciones del programa o actividad se desarrollan de acuerdo a los objetivos establecidos y metas comprometidas.</a:t>
          </a:r>
          <a:endParaRPr lang="es-ES" dirty="0"/>
        </a:p>
      </dgm:t>
    </dgm:pt>
    <dgm:pt modelId="{F77848BD-465F-44D3-A448-FD137D3F7F4F}" type="parTrans" cxnId="{FD11C882-2AB1-47FA-95DD-4300962C8BC8}">
      <dgm:prSet/>
      <dgm:spPr/>
      <dgm:t>
        <a:bodyPr/>
        <a:lstStyle/>
        <a:p>
          <a:endParaRPr lang="es-ES"/>
        </a:p>
      </dgm:t>
    </dgm:pt>
    <dgm:pt modelId="{F87CDE7D-277C-481A-8E25-369E181534B0}" type="sibTrans" cxnId="{FD11C882-2AB1-47FA-95DD-4300962C8BC8}">
      <dgm:prSet/>
      <dgm:spPr/>
      <dgm:t>
        <a:bodyPr/>
        <a:lstStyle/>
        <a:p>
          <a:endParaRPr lang="es-ES"/>
        </a:p>
      </dgm:t>
    </dgm:pt>
    <dgm:pt modelId="{3912E37F-04FC-4DCB-8B84-0F579C09DC0C}">
      <dgm:prSet/>
      <dgm:spPr/>
      <dgm:t>
        <a:bodyPr/>
        <a:lstStyle/>
        <a:p>
          <a:pPr rtl="0"/>
          <a:r>
            <a:rPr lang="es-ES" b="1" dirty="0" smtClean="0"/>
            <a:t>Equidad: </a:t>
          </a:r>
          <a:r>
            <a:rPr lang="es-ES" dirty="0" smtClean="0"/>
            <a:t>dimensión que captura el grado en el cual el acceso a los servicios son equitativos y si los servicios son apropiados a las necesidades y están en condiciones para hacer uso de ellos.</a:t>
          </a:r>
          <a:endParaRPr lang="es-ES" dirty="0"/>
        </a:p>
      </dgm:t>
    </dgm:pt>
    <dgm:pt modelId="{5D98B4C5-9076-4FE7-A635-FC7EE70E7F49}" type="parTrans" cxnId="{439DE67B-095B-497D-9D74-F4D106659460}">
      <dgm:prSet/>
      <dgm:spPr/>
      <dgm:t>
        <a:bodyPr/>
        <a:lstStyle/>
        <a:p>
          <a:endParaRPr lang="es-ES"/>
        </a:p>
      </dgm:t>
    </dgm:pt>
    <dgm:pt modelId="{7E98C3CA-CD43-433E-B433-62C52C4AFFB6}" type="sibTrans" cxnId="{439DE67B-095B-497D-9D74-F4D106659460}">
      <dgm:prSet/>
      <dgm:spPr/>
      <dgm:t>
        <a:bodyPr/>
        <a:lstStyle/>
        <a:p>
          <a:endParaRPr lang="es-ES"/>
        </a:p>
      </dgm:t>
    </dgm:pt>
    <dgm:pt modelId="{0FC580BF-4392-4A03-9809-477573FEA9B5}" type="pres">
      <dgm:prSet presAssocID="{8D357D40-FA6A-4A3D-8EC0-BC482520C5D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60CE073-CE7B-4548-A282-C2A8EAC9F74B}" type="pres">
      <dgm:prSet presAssocID="{B3FBD05D-BD6F-4CDC-BFC3-031D8A3B3DE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B0228C9-AC86-4B4C-8494-9F32FC2F3517}" type="pres">
      <dgm:prSet presAssocID="{F87CDE7D-277C-481A-8E25-369E181534B0}" presName="spacer" presStyleCnt="0"/>
      <dgm:spPr/>
      <dgm:t>
        <a:bodyPr/>
        <a:lstStyle/>
        <a:p>
          <a:endParaRPr lang="es-AR"/>
        </a:p>
      </dgm:t>
    </dgm:pt>
    <dgm:pt modelId="{1E416A56-184A-4F1E-A6E1-669EC1AC318B}" type="pres">
      <dgm:prSet presAssocID="{3912E37F-04FC-4DCB-8B84-0F579C09DC0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C4F954B-3832-4FDE-A476-B8ABB9EE624E}" type="presOf" srcId="{8D357D40-FA6A-4A3D-8EC0-BC482520C5DF}" destId="{0FC580BF-4392-4A03-9809-477573FEA9B5}" srcOrd="0" destOrd="0" presId="urn:microsoft.com/office/officeart/2005/8/layout/vList2"/>
    <dgm:cxn modelId="{F913D462-3722-46FC-A389-D24730832080}" type="presOf" srcId="{3912E37F-04FC-4DCB-8B84-0F579C09DC0C}" destId="{1E416A56-184A-4F1E-A6E1-669EC1AC318B}" srcOrd="0" destOrd="0" presId="urn:microsoft.com/office/officeart/2005/8/layout/vList2"/>
    <dgm:cxn modelId="{439DE67B-095B-497D-9D74-F4D106659460}" srcId="{8D357D40-FA6A-4A3D-8EC0-BC482520C5DF}" destId="{3912E37F-04FC-4DCB-8B84-0F579C09DC0C}" srcOrd="1" destOrd="0" parTransId="{5D98B4C5-9076-4FE7-A635-FC7EE70E7F49}" sibTransId="{7E98C3CA-CD43-433E-B433-62C52C4AFFB6}"/>
    <dgm:cxn modelId="{CBE8D23B-6A12-4548-B52E-533DC24EF388}" type="presOf" srcId="{B3FBD05D-BD6F-4CDC-BFC3-031D8A3B3DEC}" destId="{F60CE073-CE7B-4548-A282-C2A8EAC9F74B}" srcOrd="0" destOrd="0" presId="urn:microsoft.com/office/officeart/2005/8/layout/vList2"/>
    <dgm:cxn modelId="{FD11C882-2AB1-47FA-95DD-4300962C8BC8}" srcId="{8D357D40-FA6A-4A3D-8EC0-BC482520C5DF}" destId="{B3FBD05D-BD6F-4CDC-BFC3-031D8A3B3DEC}" srcOrd="0" destOrd="0" parTransId="{F77848BD-465F-44D3-A448-FD137D3F7F4F}" sibTransId="{F87CDE7D-277C-481A-8E25-369E181534B0}"/>
    <dgm:cxn modelId="{0C565EDB-B28B-4233-A932-CC263582D571}" type="presParOf" srcId="{0FC580BF-4392-4A03-9809-477573FEA9B5}" destId="{F60CE073-CE7B-4548-A282-C2A8EAC9F74B}" srcOrd="0" destOrd="0" presId="urn:microsoft.com/office/officeart/2005/8/layout/vList2"/>
    <dgm:cxn modelId="{824600E1-74B8-4D7E-8A8F-B1EA24321983}" type="presParOf" srcId="{0FC580BF-4392-4A03-9809-477573FEA9B5}" destId="{1B0228C9-AC86-4B4C-8494-9F32FC2F3517}" srcOrd="1" destOrd="0" presId="urn:microsoft.com/office/officeart/2005/8/layout/vList2"/>
    <dgm:cxn modelId="{2278F2AD-3DA2-4394-8578-5E0D5599323E}" type="presParOf" srcId="{0FC580BF-4392-4A03-9809-477573FEA9B5}" destId="{1E416A56-184A-4F1E-A6E1-669EC1AC318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7870B6F-F82A-4DE5-9619-DEA4574E2D7C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FCBDBA9-AFE8-41A6-A1A3-B977F70F4755}">
      <dgm:prSet/>
      <dgm:spPr/>
      <dgm:t>
        <a:bodyPr/>
        <a:lstStyle/>
        <a:p>
          <a:pPr rtl="0"/>
          <a:r>
            <a:rPr lang="es-ES" dirty="0" smtClean="0"/>
            <a:t>Análisis de los insumos (</a:t>
          </a:r>
          <a:r>
            <a:rPr lang="es-ES" i="1" dirty="0" smtClean="0"/>
            <a:t>inputs</a:t>
          </a:r>
          <a:r>
            <a:rPr lang="es-ES" dirty="0" smtClean="0"/>
            <a:t>) humanos, materiales y financieros:</a:t>
          </a:r>
          <a:endParaRPr lang="es-ES" dirty="0"/>
        </a:p>
      </dgm:t>
    </dgm:pt>
    <dgm:pt modelId="{487B9EC7-2FD4-4A6C-B0F0-7DAA39E208BF}" type="parTrans" cxnId="{11BDD244-FCC0-435F-90D1-DD7CC60D0928}">
      <dgm:prSet/>
      <dgm:spPr/>
      <dgm:t>
        <a:bodyPr/>
        <a:lstStyle/>
        <a:p>
          <a:endParaRPr lang="es-ES"/>
        </a:p>
      </dgm:t>
    </dgm:pt>
    <dgm:pt modelId="{5D981EF3-4D11-4A91-BE76-0EA554443F3B}" type="sibTrans" cxnId="{11BDD244-FCC0-435F-90D1-DD7CC60D0928}">
      <dgm:prSet/>
      <dgm:spPr/>
      <dgm:t>
        <a:bodyPr/>
        <a:lstStyle/>
        <a:p>
          <a:endParaRPr lang="es-ES"/>
        </a:p>
      </dgm:t>
    </dgm:pt>
    <dgm:pt modelId="{985664B3-6760-43D4-979D-E7A25A5FEEC3}">
      <dgm:prSet/>
      <dgm:spPr/>
      <dgm:t>
        <a:bodyPr/>
        <a:lstStyle/>
        <a:p>
          <a:pPr rtl="0"/>
          <a:r>
            <a:rPr lang="es-ES" dirty="0" smtClean="0">
              <a:effectLst/>
            </a:rPr>
            <a:t>Costo de un servicio en relación al número de usuarios</a:t>
          </a:r>
          <a:endParaRPr lang="es-ES" dirty="0"/>
        </a:p>
      </dgm:t>
    </dgm:pt>
    <dgm:pt modelId="{91D63B11-E5C0-47E7-964A-7A59271EFD07}" type="parTrans" cxnId="{04EC50C1-65A2-4312-8FF1-BD58EFC5F7C3}">
      <dgm:prSet/>
      <dgm:spPr/>
      <dgm:t>
        <a:bodyPr/>
        <a:lstStyle/>
        <a:p>
          <a:endParaRPr lang="es-ES"/>
        </a:p>
      </dgm:t>
    </dgm:pt>
    <dgm:pt modelId="{780BCCCC-3051-42FD-A210-199FE2709F0B}" type="sibTrans" cxnId="{04EC50C1-65A2-4312-8FF1-BD58EFC5F7C3}">
      <dgm:prSet/>
      <dgm:spPr/>
      <dgm:t>
        <a:bodyPr/>
        <a:lstStyle/>
        <a:p>
          <a:endParaRPr lang="es-ES"/>
        </a:p>
      </dgm:t>
    </dgm:pt>
    <dgm:pt modelId="{4E5E5DA0-878C-4DBB-B42A-66B2535430EF}">
      <dgm:prSet/>
      <dgm:spPr/>
      <dgm:t>
        <a:bodyPr/>
        <a:lstStyle/>
        <a:p>
          <a:pPr rtl="0"/>
          <a:r>
            <a:rPr lang="es-ES" dirty="0" smtClean="0">
              <a:effectLst/>
            </a:rPr>
            <a:t>Costo por tonelada de basura recogida</a:t>
          </a:r>
          <a:endParaRPr lang="es-ES" dirty="0">
            <a:effectLst/>
          </a:endParaRPr>
        </a:p>
      </dgm:t>
    </dgm:pt>
    <dgm:pt modelId="{3AF927E8-D65D-4929-9381-4EDF0C08D030}" type="parTrans" cxnId="{B3B98EA9-51D6-46E8-B124-9BDD8C1C0D19}">
      <dgm:prSet/>
      <dgm:spPr/>
      <dgm:t>
        <a:bodyPr/>
        <a:lstStyle/>
        <a:p>
          <a:endParaRPr lang="es-ES"/>
        </a:p>
      </dgm:t>
    </dgm:pt>
    <dgm:pt modelId="{21613321-DDF1-4028-A546-6592E347D6DA}" type="sibTrans" cxnId="{B3B98EA9-51D6-46E8-B124-9BDD8C1C0D19}">
      <dgm:prSet/>
      <dgm:spPr/>
      <dgm:t>
        <a:bodyPr/>
        <a:lstStyle/>
        <a:p>
          <a:endParaRPr lang="es-ES"/>
        </a:p>
      </dgm:t>
    </dgm:pt>
    <dgm:pt modelId="{9D6E3985-FDB5-4406-8295-208680F1D8A0}">
      <dgm:prSet/>
      <dgm:spPr/>
      <dgm:t>
        <a:bodyPr/>
        <a:lstStyle/>
        <a:p>
          <a:pPr rtl="0"/>
          <a:r>
            <a:rPr lang="es-ES" dirty="0" smtClean="0">
              <a:effectLst/>
            </a:rPr>
            <a:t>Costo de la recogida de basura por usuario</a:t>
          </a:r>
          <a:endParaRPr lang="es-ES" dirty="0">
            <a:effectLst/>
          </a:endParaRPr>
        </a:p>
      </dgm:t>
    </dgm:pt>
    <dgm:pt modelId="{7938DB08-A151-49FD-BCC7-3462CBA7C3B5}" type="parTrans" cxnId="{8540BB89-6194-4FB0-A78E-9333E89FF553}">
      <dgm:prSet/>
      <dgm:spPr/>
      <dgm:t>
        <a:bodyPr/>
        <a:lstStyle/>
        <a:p>
          <a:endParaRPr lang="es-ES"/>
        </a:p>
      </dgm:t>
    </dgm:pt>
    <dgm:pt modelId="{1DC3E3DE-A48D-46D7-BCA0-333E89B32384}" type="sibTrans" cxnId="{8540BB89-6194-4FB0-A78E-9333E89FF553}">
      <dgm:prSet/>
      <dgm:spPr/>
      <dgm:t>
        <a:bodyPr/>
        <a:lstStyle/>
        <a:p>
          <a:endParaRPr lang="es-ES"/>
        </a:p>
      </dgm:t>
    </dgm:pt>
    <dgm:pt modelId="{7B26FC7D-1DD6-4699-9E90-6492BAA8F588}">
      <dgm:prSet/>
      <dgm:spPr/>
      <dgm:t>
        <a:bodyPr/>
        <a:lstStyle/>
        <a:p>
          <a:pPr rtl="0"/>
          <a:r>
            <a:rPr lang="es-ES" dirty="0" smtClean="0">
              <a:effectLst/>
            </a:rPr>
            <a:t>Costo por kilómetro de carretera construido</a:t>
          </a:r>
          <a:endParaRPr lang="es-ES" dirty="0">
            <a:effectLst/>
          </a:endParaRPr>
        </a:p>
      </dgm:t>
    </dgm:pt>
    <dgm:pt modelId="{1D166E5E-CC1C-4745-9719-166F649F3493}" type="parTrans" cxnId="{C38E269C-7FA7-45C0-8AA8-CA2703B98EE7}">
      <dgm:prSet/>
      <dgm:spPr/>
      <dgm:t>
        <a:bodyPr/>
        <a:lstStyle/>
        <a:p>
          <a:endParaRPr lang="es-ES"/>
        </a:p>
      </dgm:t>
    </dgm:pt>
    <dgm:pt modelId="{C45D446B-3C27-4962-8277-B39C29F89F2C}" type="sibTrans" cxnId="{C38E269C-7FA7-45C0-8AA8-CA2703B98EE7}">
      <dgm:prSet/>
      <dgm:spPr/>
      <dgm:t>
        <a:bodyPr/>
        <a:lstStyle/>
        <a:p>
          <a:endParaRPr lang="es-ES"/>
        </a:p>
      </dgm:t>
    </dgm:pt>
    <dgm:pt modelId="{C090C6C4-ABD8-467F-A32A-8C9E9022AEC3}">
      <dgm:prSet/>
      <dgm:spPr/>
      <dgm:t>
        <a:bodyPr/>
        <a:lstStyle/>
        <a:p>
          <a:pPr rtl="0"/>
          <a:r>
            <a:rPr lang="es-ES" dirty="0" smtClean="0">
              <a:effectLst/>
            </a:rPr>
            <a:t>Costo de la inspección por número de visitas efectuadas</a:t>
          </a:r>
          <a:endParaRPr lang="es-ES" dirty="0">
            <a:effectLst/>
          </a:endParaRPr>
        </a:p>
      </dgm:t>
    </dgm:pt>
    <dgm:pt modelId="{B6BD0AEB-5E18-4555-9133-7CCF83D855EB}" type="parTrans" cxnId="{31151EDB-3DFF-4313-A46A-60E4D1278C65}">
      <dgm:prSet/>
      <dgm:spPr/>
      <dgm:t>
        <a:bodyPr/>
        <a:lstStyle/>
        <a:p>
          <a:endParaRPr lang="es-ES"/>
        </a:p>
      </dgm:t>
    </dgm:pt>
    <dgm:pt modelId="{3A597674-B985-499D-B8CF-3BB25AF662F3}" type="sibTrans" cxnId="{31151EDB-3DFF-4313-A46A-60E4D1278C65}">
      <dgm:prSet/>
      <dgm:spPr/>
      <dgm:t>
        <a:bodyPr/>
        <a:lstStyle/>
        <a:p>
          <a:endParaRPr lang="es-ES"/>
        </a:p>
      </dgm:t>
    </dgm:pt>
    <dgm:pt modelId="{2CAB2B53-895C-40AC-AF7E-D0E606FAEF52}">
      <dgm:prSet/>
      <dgm:spPr/>
      <dgm:t>
        <a:bodyPr/>
        <a:lstStyle/>
        <a:p>
          <a:pPr rtl="0"/>
          <a:r>
            <a:rPr lang="es-ES" dirty="0" smtClean="0">
              <a:effectLst/>
            </a:rPr>
            <a:t>Costo del departamento de economía por habitante</a:t>
          </a:r>
          <a:endParaRPr lang="es-ES" dirty="0">
            <a:effectLst/>
          </a:endParaRPr>
        </a:p>
      </dgm:t>
    </dgm:pt>
    <dgm:pt modelId="{F74DDFB4-6FBC-4334-AA13-0A49D350A6AE}" type="parTrans" cxnId="{74C5BA4B-6AD4-4357-9D02-6BE6CF00696F}">
      <dgm:prSet/>
      <dgm:spPr/>
      <dgm:t>
        <a:bodyPr/>
        <a:lstStyle/>
        <a:p>
          <a:endParaRPr lang="es-ES"/>
        </a:p>
      </dgm:t>
    </dgm:pt>
    <dgm:pt modelId="{FD894215-8628-4439-BF06-D1A47FB92F5E}" type="sibTrans" cxnId="{74C5BA4B-6AD4-4357-9D02-6BE6CF00696F}">
      <dgm:prSet/>
      <dgm:spPr/>
      <dgm:t>
        <a:bodyPr/>
        <a:lstStyle/>
        <a:p>
          <a:endParaRPr lang="es-ES"/>
        </a:p>
      </dgm:t>
    </dgm:pt>
    <dgm:pt modelId="{89CF7386-B700-4CD8-8BFF-0BB354F882CD}">
      <dgm:prSet/>
      <dgm:spPr/>
      <dgm:t>
        <a:bodyPr/>
        <a:lstStyle/>
        <a:p>
          <a:pPr rtl="0"/>
          <a:r>
            <a:rPr lang="es-ES" dirty="0" smtClean="0">
              <a:effectLst/>
            </a:rPr>
            <a:t>Costo del departamento de economía en relación al presupuesto.</a:t>
          </a:r>
          <a:endParaRPr lang="es-ES" dirty="0">
            <a:effectLst/>
          </a:endParaRPr>
        </a:p>
      </dgm:t>
    </dgm:pt>
    <dgm:pt modelId="{9411B69D-B919-4195-AA2D-D246674D23B7}" type="parTrans" cxnId="{840A90E8-E55F-4156-9577-8C8B73ED9D9D}">
      <dgm:prSet/>
      <dgm:spPr/>
      <dgm:t>
        <a:bodyPr/>
        <a:lstStyle/>
        <a:p>
          <a:endParaRPr lang="es-ES"/>
        </a:p>
      </dgm:t>
    </dgm:pt>
    <dgm:pt modelId="{02BE22D1-48D9-4970-A63C-2450E43FCD2E}" type="sibTrans" cxnId="{840A90E8-E55F-4156-9577-8C8B73ED9D9D}">
      <dgm:prSet/>
      <dgm:spPr/>
      <dgm:t>
        <a:bodyPr/>
        <a:lstStyle/>
        <a:p>
          <a:endParaRPr lang="es-ES"/>
        </a:p>
      </dgm:t>
    </dgm:pt>
    <dgm:pt modelId="{BDF1266B-2E7C-4769-BEBB-53E85E58EAAD}" type="pres">
      <dgm:prSet presAssocID="{97870B6F-F82A-4DE5-9619-DEA4574E2D7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E9EFA13B-CC38-41FC-872D-830B1F7ABD8F}" type="pres">
      <dgm:prSet presAssocID="{2FCBDBA9-AFE8-41A6-A1A3-B977F70F475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B4ED9FB-51BF-4032-9806-B8CF92E4E222}" type="pres">
      <dgm:prSet presAssocID="{2FCBDBA9-AFE8-41A6-A1A3-B977F70F4755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840A90E8-E55F-4156-9577-8C8B73ED9D9D}" srcId="{2FCBDBA9-AFE8-41A6-A1A3-B977F70F4755}" destId="{89CF7386-B700-4CD8-8BFF-0BB354F882CD}" srcOrd="6" destOrd="0" parTransId="{9411B69D-B919-4195-AA2D-D246674D23B7}" sibTransId="{02BE22D1-48D9-4970-A63C-2450E43FCD2E}"/>
    <dgm:cxn modelId="{B3B98EA9-51D6-46E8-B124-9BDD8C1C0D19}" srcId="{2FCBDBA9-AFE8-41A6-A1A3-B977F70F4755}" destId="{4E5E5DA0-878C-4DBB-B42A-66B2535430EF}" srcOrd="1" destOrd="0" parTransId="{3AF927E8-D65D-4929-9381-4EDF0C08D030}" sibTransId="{21613321-DDF1-4028-A546-6592E347D6DA}"/>
    <dgm:cxn modelId="{11BDD244-FCC0-435F-90D1-DD7CC60D0928}" srcId="{97870B6F-F82A-4DE5-9619-DEA4574E2D7C}" destId="{2FCBDBA9-AFE8-41A6-A1A3-B977F70F4755}" srcOrd="0" destOrd="0" parTransId="{487B9EC7-2FD4-4A6C-B0F0-7DAA39E208BF}" sibTransId="{5D981EF3-4D11-4A91-BE76-0EA554443F3B}"/>
    <dgm:cxn modelId="{71FDEF54-2E32-4AA8-B960-58ED5D6CB71E}" type="presOf" srcId="{2FCBDBA9-AFE8-41A6-A1A3-B977F70F4755}" destId="{E9EFA13B-CC38-41FC-872D-830B1F7ABD8F}" srcOrd="0" destOrd="0" presId="urn:microsoft.com/office/officeart/2005/8/layout/vList2"/>
    <dgm:cxn modelId="{30B71435-3302-4344-93FC-45E97744585F}" type="presOf" srcId="{2CAB2B53-895C-40AC-AF7E-D0E606FAEF52}" destId="{BB4ED9FB-51BF-4032-9806-B8CF92E4E222}" srcOrd="0" destOrd="5" presId="urn:microsoft.com/office/officeart/2005/8/layout/vList2"/>
    <dgm:cxn modelId="{E17D5EDA-5F12-46D7-B9D7-94124FEFB2D6}" type="presOf" srcId="{89CF7386-B700-4CD8-8BFF-0BB354F882CD}" destId="{BB4ED9FB-51BF-4032-9806-B8CF92E4E222}" srcOrd="0" destOrd="6" presId="urn:microsoft.com/office/officeart/2005/8/layout/vList2"/>
    <dgm:cxn modelId="{31151EDB-3DFF-4313-A46A-60E4D1278C65}" srcId="{2FCBDBA9-AFE8-41A6-A1A3-B977F70F4755}" destId="{C090C6C4-ABD8-467F-A32A-8C9E9022AEC3}" srcOrd="4" destOrd="0" parTransId="{B6BD0AEB-5E18-4555-9133-7CCF83D855EB}" sibTransId="{3A597674-B985-499D-B8CF-3BB25AF662F3}"/>
    <dgm:cxn modelId="{7A6B2935-2FDC-4D27-8D34-218C449E9ADE}" type="presOf" srcId="{985664B3-6760-43D4-979D-E7A25A5FEEC3}" destId="{BB4ED9FB-51BF-4032-9806-B8CF92E4E222}" srcOrd="0" destOrd="0" presId="urn:microsoft.com/office/officeart/2005/8/layout/vList2"/>
    <dgm:cxn modelId="{DE6AAFB6-5E5F-495F-91DD-7F77E32142BB}" type="presOf" srcId="{C090C6C4-ABD8-467F-A32A-8C9E9022AEC3}" destId="{BB4ED9FB-51BF-4032-9806-B8CF92E4E222}" srcOrd="0" destOrd="4" presId="urn:microsoft.com/office/officeart/2005/8/layout/vList2"/>
    <dgm:cxn modelId="{8540BB89-6194-4FB0-A78E-9333E89FF553}" srcId="{2FCBDBA9-AFE8-41A6-A1A3-B977F70F4755}" destId="{9D6E3985-FDB5-4406-8295-208680F1D8A0}" srcOrd="2" destOrd="0" parTransId="{7938DB08-A151-49FD-BCC7-3462CBA7C3B5}" sibTransId="{1DC3E3DE-A48D-46D7-BCA0-333E89B32384}"/>
    <dgm:cxn modelId="{66D9658B-831C-4159-8FC4-5BF20625CE9E}" type="presOf" srcId="{7B26FC7D-1DD6-4699-9E90-6492BAA8F588}" destId="{BB4ED9FB-51BF-4032-9806-B8CF92E4E222}" srcOrd="0" destOrd="3" presId="urn:microsoft.com/office/officeart/2005/8/layout/vList2"/>
    <dgm:cxn modelId="{C38E269C-7FA7-45C0-8AA8-CA2703B98EE7}" srcId="{2FCBDBA9-AFE8-41A6-A1A3-B977F70F4755}" destId="{7B26FC7D-1DD6-4699-9E90-6492BAA8F588}" srcOrd="3" destOrd="0" parTransId="{1D166E5E-CC1C-4745-9719-166F649F3493}" sibTransId="{C45D446B-3C27-4962-8277-B39C29F89F2C}"/>
    <dgm:cxn modelId="{74C5BA4B-6AD4-4357-9D02-6BE6CF00696F}" srcId="{2FCBDBA9-AFE8-41A6-A1A3-B977F70F4755}" destId="{2CAB2B53-895C-40AC-AF7E-D0E606FAEF52}" srcOrd="5" destOrd="0" parTransId="{F74DDFB4-6FBC-4334-AA13-0A49D350A6AE}" sibTransId="{FD894215-8628-4439-BF06-D1A47FB92F5E}"/>
    <dgm:cxn modelId="{B3506E7B-080E-46B2-B30C-854517ACA98B}" type="presOf" srcId="{9D6E3985-FDB5-4406-8295-208680F1D8A0}" destId="{BB4ED9FB-51BF-4032-9806-B8CF92E4E222}" srcOrd="0" destOrd="2" presId="urn:microsoft.com/office/officeart/2005/8/layout/vList2"/>
    <dgm:cxn modelId="{F3BFC8F6-2E43-4495-AF1F-D5DFB15C7E63}" type="presOf" srcId="{4E5E5DA0-878C-4DBB-B42A-66B2535430EF}" destId="{BB4ED9FB-51BF-4032-9806-B8CF92E4E222}" srcOrd="0" destOrd="1" presId="urn:microsoft.com/office/officeart/2005/8/layout/vList2"/>
    <dgm:cxn modelId="{A9AF3820-803E-4B74-A5AC-5DEAA16BAAB7}" type="presOf" srcId="{97870B6F-F82A-4DE5-9619-DEA4574E2D7C}" destId="{BDF1266B-2E7C-4769-BEBB-53E85E58EAAD}" srcOrd="0" destOrd="0" presId="urn:microsoft.com/office/officeart/2005/8/layout/vList2"/>
    <dgm:cxn modelId="{04EC50C1-65A2-4312-8FF1-BD58EFC5F7C3}" srcId="{2FCBDBA9-AFE8-41A6-A1A3-B977F70F4755}" destId="{985664B3-6760-43D4-979D-E7A25A5FEEC3}" srcOrd="0" destOrd="0" parTransId="{91D63B11-E5C0-47E7-964A-7A59271EFD07}" sibTransId="{780BCCCC-3051-42FD-A210-199FE2709F0B}"/>
    <dgm:cxn modelId="{803BE1CD-3CE2-408D-910D-9ECACC438C26}" type="presParOf" srcId="{BDF1266B-2E7C-4769-BEBB-53E85E58EAAD}" destId="{E9EFA13B-CC38-41FC-872D-830B1F7ABD8F}" srcOrd="0" destOrd="0" presId="urn:microsoft.com/office/officeart/2005/8/layout/vList2"/>
    <dgm:cxn modelId="{FE9F5F60-3192-499C-B8D0-7FC580A3AE34}" type="presParOf" srcId="{BDF1266B-2E7C-4769-BEBB-53E85E58EAAD}" destId="{BB4ED9FB-51BF-4032-9806-B8CF92E4E22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177CF7C-9ECD-4CFA-850B-D60443EB5F88}" type="doc">
      <dgm:prSet loTypeId="urn:microsoft.com/office/officeart/2005/8/layout/hLis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2EC5A32-2E8B-446F-9098-17D89578C9E2}">
      <dgm:prSet/>
      <dgm:spPr/>
      <dgm:t>
        <a:bodyPr/>
        <a:lstStyle/>
        <a:p>
          <a:pPr rtl="0"/>
          <a:r>
            <a:rPr lang="es-ES" dirty="0" smtClean="0">
              <a:latin typeface="+mn-lt"/>
            </a:rPr>
            <a:t>Economía – reducir costos</a:t>
          </a:r>
          <a:endParaRPr lang="es-ES" dirty="0">
            <a:latin typeface="+mn-lt"/>
          </a:endParaRPr>
        </a:p>
      </dgm:t>
    </dgm:pt>
    <dgm:pt modelId="{0469B345-A7BA-4C73-936A-010A3A69121E}" type="parTrans" cxnId="{1F530860-0CB9-4C29-8583-542EA2576997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8D31E06B-0ABF-4324-8255-886E5E7003F9}" type="sibTrans" cxnId="{1F530860-0CB9-4C29-8583-542EA2576997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AF26E33D-6C33-4A65-99D5-B7F7DC2A5242}">
      <dgm:prSet/>
      <dgm:spPr/>
      <dgm:t>
        <a:bodyPr/>
        <a:lstStyle/>
        <a:p>
          <a:pPr rtl="0"/>
          <a:r>
            <a:rPr lang="es-AR" dirty="0" smtClean="0">
              <a:latin typeface="+mn-lt"/>
            </a:rPr>
            <a:t>Evaluar la economía puede aportar respuestas a </a:t>
          </a:r>
          <a:r>
            <a:rPr lang="es-ES" dirty="0" smtClean="0">
              <a:latin typeface="+mn-lt"/>
            </a:rPr>
            <a:t>interrogantes como los siguientes:</a:t>
          </a:r>
          <a:endParaRPr lang="es-ES" dirty="0">
            <a:latin typeface="+mn-lt"/>
          </a:endParaRPr>
        </a:p>
      </dgm:t>
    </dgm:pt>
    <dgm:pt modelId="{4ED1B5EA-A83D-4812-BDBF-1489ED0F0A1C}" type="parTrans" cxnId="{5D3C271C-A621-4C8E-BCFE-7029B50F4ECD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E8210D13-6BD4-426F-AF48-A5790452AD23}" type="sibTrans" cxnId="{5D3C271C-A621-4C8E-BCFE-7029B50F4ECD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E16CBC3E-C861-4453-B517-55D33920D69B}">
      <dgm:prSet/>
      <dgm:spPr/>
      <dgm:t>
        <a:bodyPr/>
        <a:lstStyle/>
        <a:p>
          <a:pPr rtl="0"/>
          <a:r>
            <a:rPr lang="es-AR" dirty="0" smtClean="0">
              <a:latin typeface="+mn-lt"/>
            </a:rPr>
            <a:t>¿Los medios elegidos o el equipo obtenido –los inputs- representan el uso más económico de los fondos públicos?</a:t>
          </a:r>
          <a:endParaRPr lang="es-ES" dirty="0">
            <a:latin typeface="+mn-lt"/>
          </a:endParaRPr>
        </a:p>
      </dgm:t>
    </dgm:pt>
    <dgm:pt modelId="{A91ECC4F-BFDE-4D97-8624-42AA1D1F0BAD}" type="parTrans" cxnId="{0F52D5E1-D856-4D10-9932-AA12318F882C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92C704BF-74DE-48DC-81C5-A516DDDB87E5}" type="sibTrans" cxnId="{0F52D5E1-D856-4D10-9932-AA12318F882C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382AE944-C887-4296-9DD0-3A640863F2DA}">
      <dgm:prSet/>
      <dgm:spPr/>
      <dgm:t>
        <a:bodyPr/>
        <a:lstStyle/>
        <a:p>
          <a:pPr rtl="0"/>
          <a:r>
            <a:rPr lang="es-ES" dirty="0" smtClean="0">
              <a:latin typeface="+mn-lt"/>
            </a:rPr>
            <a:t>¿Los recursos humanos, financieros o materiales han sido utilizados de forma económica?</a:t>
          </a:r>
          <a:endParaRPr lang="es-ES" dirty="0">
            <a:latin typeface="+mn-lt"/>
          </a:endParaRPr>
        </a:p>
      </dgm:t>
    </dgm:pt>
    <dgm:pt modelId="{67FF1421-4E1B-4593-B41B-05F2B1588DD4}" type="parTrans" cxnId="{8A28A19B-157A-4D67-A2C3-047050F7B210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8FF6B18C-9CC2-4560-A239-4F0B840087B2}" type="sibTrans" cxnId="{8A28A19B-157A-4D67-A2C3-047050F7B210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B6657493-3E60-45D8-A1E9-9CA74754D073}">
      <dgm:prSet/>
      <dgm:spPr/>
      <dgm:t>
        <a:bodyPr/>
        <a:lstStyle/>
        <a:p>
          <a:pPr rtl="0"/>
          <a:r>
            <a:rPr lang="es-AR" dirty="0" smtClean="0">
              <a:latin typeface="+mn-lt"/>
            </a:rPr>
            <a:t>¿Las actividades de gestión se han realizado de conformidad con los principios correctos de administración y las políticas adecuadas de </a:t>
          </a:r>
          <a:r>
            <a:rPr lang="es-ES" dirty="0" smtClean="0">
              <a:latin typeface="+mn-lt"/>
            </a:rPr>
            <a:t>gestión?</a:t>
          </a:r>
          <a:endParaRPr lang="es-ES" dirty="0">
            <a:latin typeface="+mn-lt"/>
          </a:endParaRPr>
        </a:p>
      </dgm:t>
    </dgm:pt>
    <dgm:pt modelId="{EC351ABD-DFF6-4C48-9139-050D23573AB5}" type="parTrans" cxnId="{CAA312A9-32CC-49C5-9FCD-4CC5352A8F06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E8995504-A83A-42F0-A1D1-E25B74712E35}" type="sibTrans" cxnId="{CAA312A9-32CC-49C5-9FCD-4CC5352A8F06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B34E0DB6-702D-4739-88B9-E39E191E94C3}" type="pres">
      <dgm:prSet presAssocID="{0177CF7C-9ECD-4CFA-850B-D60443EB5F8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FF80ED8-AD54-44D8-83AD-9680A6B11125}" type="pres">
      <dgm:prSet presAssocID="{32EC5A32-2E8B-446F-9098-17D89578C9E2}" presName="roof" presStyleLbl="dkBgShp" presStyleIdx="0" presStyleCnt="2"/>
      <dgm:spPr/>
      <dgm:t>
        <a:bodyPr/>
        <a:lstStyle/>
        <a:p>
          <a:endParaRPr lang="es-ES"/>
        </a:p>
      </dgm:t>
    </dgm:pt>
    <dgm:pt modelId="{36D10417-54A2-4CDE-90D3-D66CDB46C117}" type="pres">
      <dgm:prSet presAssocID="{32EC5A32-2E8B-446F-9098-17D89578C9E2}" presName="pillars" presStyleCnt="0"/>
      <dgm:spPr/>
      <dgm:t>
        <a:bodyPr/>
        <a:lstStyle/>
        <a:p>
          <a:endParaRPr lang="es-ES"/>
        </a:p>
      </dgm:t>
    </dgm:pt>
    <dgm:pt modelId="{F8F99136-66D2-49C0-9E6B-2D3B633E9E83}" type="pres">
      <dgm:prSet presAssocID="{32EC5A32-2E8B-446F-9098-17D89578C9E2}" presName="pillar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7DD7899-3E21-4A76-814D-F5B5C59B0EB3}" type="pres">
      <dgm:prSet presAssocID="{32EC5A32-2E8B-446F-9098-17D89578C9E2}" presName="base" presStyleLbl="dkBgShp" presStyleIdx="1" presStyleCnt="2"/>
      <dgm:spPr/>
      <dgm:t>
        <a:bodyPr/>
        <a:lstStyle/>
        <a:p>
          <a:endParaRPr lang="es-ES"/>
        </a:p>
      </dgm:t>
    </dgm:pt>
  </dgm:ptLst>
  <dgm:cxnLst>
    <dgm:cxn modelId="{0F52D5E1-D856-4D10-9932-AA12318F882C}" srcId="{AF26E33D-6C33-4A65-99D5-B7F7DC2A5242}" destId="{E16CBC3E-C861-4453-B517-55D33920D69B}" srcOrd="0" destOrd="0" parTransId="{A91ECC4F-BFDE-4D97-8624-42AA1D1F0BAD}" sibTransId="{92C704BF-74DE-48DC-81C5-A516DDDB87E5}"/>
    <dgm:cxn modelId="{91194686-DF8B-4424-87C5-41D31D30358F}" type="presOf" srcId="{AF26E33D-6C33-4A65-99D5-B7F7DC2A5242}" destId="{F8F99136-66D2-49C0-9E6B-2D3B633E9E83}" srcOrd="0" destOrd="0" presId="urn:microsoft.com/office/officeart/2005/8/layout/hList3"/>
    <dgm:cxn modelId="{5D3C271C-A621-4C8E-BCFE-7029B50F4ECD}" srcId="{32EC5A32-2E8B-446F-9098-17D89578C9E2}" destId="{AF26E33D-6C33-4A65-99D5-B7F7DC2A5242}" srcOrd="0" destOrd="0" parTransId="{4ED1B5EA-A83D-4812-BDBF-1489ED0F0A1C}" sibTransId="{E8210D13-6BD4-426F-AF48-A5790452AD23}"/>
    <dgm:cxn modelId="{8A28A19B-157A-4D67-A2C3-047050F7B210}" srcId="{AF26E33D-6C33-4A65-99D5-B7F7DC2A5242}" destId="{382AE944-C887-4296-9DD0-3A640863F2DA}" srcOrd="1" destOrd="0" parTransId="{67FF1421-4E1B-4593-B41B-05F2B1588DD4}" sibTransId="{8FF6B18C-9CC2-4560-A239-4F0B840087B2}"/>
    <dgm:cxn modelId="{13BF8052-1C9A-4375-BBD0-310F8E68DBE4}" type="presOf" srcId="{382AE944-C887-4296-9DD0-3A640863F2DA}" destId="{F8F99136-66D2-49C0-9E6B-2D3B633E9E83}" srcOrd="0" destOrd="2" presId="urn:microsoft.com/office/officeart/2005/8/layout/hList3"/>
    <dgm:cxn modelId="{CAA312A9-32CC-49C5-9FCD-4CC5352A8F06}" srcId="{AF26E33D-6C33-4A65-99D5-B7F7DC2A5242}" destId="{B6657493-3E60-45D8-A1E9-9CA74754D073}" srcOrd="2" destOrd="0" parTransId="{EC351ABD-DFF6-4C48-9139-050D23573AB5}" sibTransId="{E8995504-A83A-42F0-A1D1-E25B74712E35}"/>
    <dgm:cxn modelId="{A4DCFF1C-C137-4461-9C8B-3DA318DC1498}" type="presOf" srcId="{B6657493-3E60-45D8-A1E9-9CA74754D073}" destId="{F8F99136-66D2-49C0-9E6B-2D3B633E9E83}" srcOrd="0" destOrd="3" presId="urn:microsoft.com/office/officeart/2005/8/layout/hList3"/>
    <dgm:cxn modelId="{CC19BE9C-58F6-44BA-BC35-4AF94895BF77}" type="presOf" srcId="{32EC5A32-2E8B-446F-9098-17D89578C9E2}" destId="{BFF80ED8-AD54-44D8-83AD-9680A6B11125}" srcOrd="0" destOrd="0" presId="urn:microsoft.com/office/officeart/2005/8/layout/hList3"/>
    <dgm:cxn modelId="{1AC0F879-2990-4B05-A4BA-933E9B97EAE0}" type="presOf" srcId="{0177CF7C-9ECD-4CFA-850B-D60443EB5F88}" destId="{B34E0DB6-702D-4739-88B9-E39E191E94C3}" srcOrd="0" destOrd="0" presId="urn:microsoft.com/office/officeart/2005/8/layout/hList3"/>
    <dgm:cxn modelId="{1F530860-0CB9-4C29-8583-542EA2576997}" srcId="{0177CF7C-9ECD-4CFA-850B-D60443EB5F88}" destId="{32EC5A32-2E8B-446F-9098-17D89578C9E2}" srcOrd="0" destOrd="0" parTransId="{0469B345-A7BA-4C73-936A-010A3A69121E}" sibTransId="{8D31E06B-0ABF-4324-8255-886E5E7003F9}"/>
    <dgm:cxn modelId="{CEEA278C-A93A-419E-AF46-92624DEBE4E2}" type="presOf" srcId="{E16CBC3E-C861-4453-B517-55D33920D69B}" destId="{F8F99136-66D2-49C0-9E6B-2D3B633E9E83}" srcOrd="0" destOrd="1" presId="urn:microsoft.com/office/officeart/2005/8/layout/hList3"/>
    <dgm:cxn modelId="{80CCAA20-35B9-4FDB-BA9A-66C197967026}" type="presParOf" srcId="{B34E0DB6-702D-4739-88B9-E39E191E94C3}" destId="{BFF80ED8-AD54-44D8-83AD-9680A6B11125}" srcOrd="0" destOrd="0" presId="urn:microsoft.com/office/officeart/2005/8/layout/hList3"/>
    <dgm:cxn modelId="{C0F0E899-89EC-47F8-9DA4-529F74B61ED5}" type="presParOf" srcId="{B34E0DB6-702D-4739-88B9-E39E191E94C3}" destId="{36D10417-54A2-4CDE-90D3-D66CDB46C117}" srcOrd="1" destOrd="0" presId="urn:microsoft.com/office/officeart/2005/8/layout/hList3"/>
    <dgm:cxn modelId="{2673BB36-6379-4AF1-A15E-2D0080A01D4A}" type="presParOf" srcId="{36D10417-54A2-4CDE-90D3-D66CDB46C117}" destId="{F8F99136-66D2-49C0-9E6B-2D3B633E9E83}" srcOrd="0" destOrd="0" presId="urn:microsoft.com/office/officeart/2005/8/layout/hList3"/>
    <dgm:cxn modelId="{8CBF3178-BD30-49DF-8240-9CC7B6318CAF}" type="presParOf" srcId="{B34E0DB6-702D-4739-88B9-E39E191E94C3}" destId="{B7DD7899-3E21-4A76-814D-F5B5C59B0EB3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19F3D6B-014F-4201-945A-1D1B436AD0AF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B7D5E8D8-573C-4EF8-B325-A596EEFCF9AE}">
      <dgm:prSet/>
      <dgm:spPr/>
      <dgm:t>
        <a:bodyPr/>
        <a:lstStyle/>
        <a:p>
          <a:pPr rtl="0"/>
          <a:r>
            <a:rPr lang="es-AR" dirty="0" smtClean="0"/>
            <a:t>Informan sobre:</a:t>
          </a:r>
          <a:endParaRPr lang="es-ES" dirty="0"/>
        </a:p>
      </dgm:t>
    </dgm:pt>
    <dgm:pt modelId="{93C21E30-9973-40A5-9338-0A5ED3ABD86A}" type="parTrans" cxnId="{63B6417B-2FC0-4662-A895-BE4AC03C5A7D}">
      <dgm:prSet/>
      <dgm:spPr/>
      <dgm:t>
        <a:bodyPr/>
        <a:lstStyle/>
        <a:p>
          <a:endParaRPr lang="es-ES"/>
        </a:p>
      </dgm:t>
    </dgm:pt>
    <dgm:pt modelId="{F181781A-482B-4D54-A35C-05B071459732}" type="sibTrans" cxnId="{63B6417B-2FC0-4662-A895-BE4AC03C5A7D}">
      <dgm:prSet/>
      <dgm:spPr/>
      <dgm:t>
        <a:bodyPr/>
        <a:lstStyle/>
        <a:p>
          <a:endParaRPr lang="es-ES"/>
        </a:p>
      </dgm:t>
    </dgm:pt>
    <dgm:pt modelId="{402B35F4-1734-428A-888B-564F35197506}">
      <dgm:prSet/>
      <dgm:spPr/>
      <dgm:t>
        <a:bodyPr/>
        <a:lstStyle/>
        <a:p>
          <a:pPr rtl="0"/>
          <a:endParaRPr lang="es-AR" dirty="0"/>
        </a:p>
      </dgm:t>
    </dgm:pt>
    <dgm:pt modelId="{ADE26DEF-D77D-4DA0-8907-1B2FCD8FD069}" type="parTrans" cxnId="{54BA0B93-2837-4633-B439-8B92877D26EF}">
      <dgm:prSet/>
      <dgm:spPr/>
      <dgm:t>
        <a:bodyPr/>
        <a:lstStyle/>
        <a:p>
          <a:endParaRPr lang="es-ES"/>
        </a:p>
      </dgm:t>
    </dgm:pt>
    <dgm:pt modelId="{F6DA28A1-90CB-4A0D-BE5B-EEB5246B1309}" type="sibTrans" cxnId="{54BA0B93-2837-4633-B439-8B92877D26EF}">
      <dgm:prSet/>
      <dgm:spPr/>
      <dgm:t>
        <a:bodyPr/>
        <a:lstStyle/>
        <a:p>
          <a:endParaRPr lang="es-ES"/>
        </a:p>
      </dgm:t>
    </dgm:pt>
    <dgm:pt modelId="{746C6705-89FE-494B-827E-6C1EA20EF1CA}">
      <dgm:prSet/>
      <dgm:spPr/>
      <dgm:t>
        <a:bodyPr/>
        <a:lstStyle/>
        <a:p>
          <a:pPr rtl="0"/>
          <a:r>
            <a:rPr lang="es-AR" dirty="0" smtClean="0"/>
            <a:t>Cuantía monetaria de los factores empleados en la realización de objetivos</a:t>
          </a:r>
          <a:endParaRPr lang="es-ES" dirty="0"/>
        </a:p>
      </dgm:t>
    </dgm:pt>
    <dgm:pt modelId="{C952C9BA-E751-4E5F-9F78-D945BC61B45C}" type="parTrans" cxnId="{93638C0D-640E-444C-846C-DF9CCCDB1C60}">
      <dgm:prSet/>
      <dgm:spPr/>
      <dgm:t>
        <a:bodyPr/>
        <a:lstStyle/>
        <a:p>
          <a:endParaRPr lang="es-ES"/>
        </a:p>
      </dgm:t>
    </dgm:pt>
    <dgm:pt modelId="{539B25BC-5A06-4703-8818-2DFFBC8FE077}" type="sibTrans" cxnId="{93638C0D-640E-444C-846C-DF9CCCDB1C60}">
      <dgm:prSet/>
      <dgm:spPr/>
      <dgm:t>
        <a:bodyPr/>
        <a:lstStyle/>
        <a:p>
          <a:endParaRPr lang="es-ES"/>
        </a:p>
      </dgm:t>
    </dgm:pt>
    <dgm:pt modelId="{943D4B0A-E8AB-45EA-A052-FC3640623539}">
      <dgm:prSet/>
      <dgm:spPr/>
      <dgm:t>
        <a:bodyPr/>
        <a:lstStyle/>
        <a:p>
          <a:pPr rtl="0"/>
          <a:endParaRPr lang="es-AR" dirty="0"/>
        </a:p>
      </dgm:t>
    </dgm:pt>
    <dgm:pt modelId="{8C2EB82E-4DB3-48B7-B364-3DB691CBAAF2}" type="parTrans" cxnId="{19CD2AAF-8C96-4F8E-BEBE-C5553094F69D}">
      <dgm:prSet/>
      <dgm:spPr/>
      <dgm:t>
        <a:bodyPr/>
        <a:lstStyle/>
        <a:p>
          <a:endParaRPr lang="es-ES"/>
        </a:p>
      </dgm:t>
    </dgm:pt>
    <dgm:pt modelId="{04DA0DBB-2C07-4B4A-94AB-9920BF4A6C48}" type="sibTrans" cxnId="{19CD2AAF-8C96-4F8E-BEBE-C5553094F69D}">
      <dgm:prSet/>
      <dgm:spPr/>
      <dgm:t>
        <a:bodyPr/>
        <a:lstStyle/>
        <a:p>
          <a:endParaRPr lang="es-ES"/>
        </a:p>
      </dgm:t>
    </dgm:pt>
    <dgm:pt modelId="{9393ADD4-36C9-4B1E-97ED-72349A510926}">
      <dgm:prSet/>
      <dgm:spPr/>
      <dgm:t>
        <a:bodyPr/>
        <a:lstStyle/>
        <a:p>
          <a:pPr rtl="0"/>
          <a:r>
            <a:rPr lang="es-AR" dirty="0" smtClean="0"/>
            <a:t>Constituyen una base para la valoración de la eficiencia</a:t>
          </a:r>
          <a:endParaRPr lang="es-ES" dirty="0"/>
        </a:p>
      </dgm:t>
    </dgm:pt>
    <dgm:pt modelId="{99A64FEB-A31A-4808-A455-96BEFFD940AB}" type="parTrans" cxnId="{2305FFA3-2735-4101-8FEA-7D93DAE37191}">
      <dgm:prSet/>
      <dgm:spPr/>
      <dgm:t>
        <a:bodyPr/>
        <a:lstStyle/>
        <a:p>
          <a:endParaRPr lang="es-ES"/>
        </a:p>
      </dgm:t>
    </dgm:pt>
    <dgm:pt modelId="{B5B10B25-88D1-47A5-9F06-45DB2343F515}" type="sibTrans" cxnId="{2305FFA3-2735-4101-8FEA-7D93DAE37191}">
      <dgm:prSet/>
      <dgm:spPr/>
      <dgm:t>
        <a:bodyPr/>
        <a:lstStyle/>
        <a:p>
          <a:endParaRPr lang="es-ES"/>
        </a:p>
      </dgm:t>
    </dgm:pt>
    <dgm:pt modelId="{D6D820BE-A463-453A-9972-08E6C7B80F2D}">
      <dgm:prSet/>
      <dgm:spPr/>
      <dgm:t>
        <a:bodyPr/>
        <a:lstStyle/>
        <a:p>
          <a:pPr rtl="0"/>
          <a:endParaRPr lang="es-ES" dirty="0"/>
        </a:p>
      </dgm:t>
    </dgm:pt>
    <dgm:pt modelId="{220D7CB4-D2F8-49E6-974B-13EB3D374311}" type="parTrans" cxnId="{117EBC34-33E6-4EEA-8F28-0A4308BB9345}">
      <dgm:prSet/>
      <dgm:spPr/>
      <dgm:t>
        <a:bodyPr/>
        <a:lstStyle/>
        <a:p>
          <a:endParaRPr lang="es-ES"/>
        </a:p>
      </dgm:t>
    </dgm:pt>
    <dgm:pt modelId="{C6513042-ECF4-4883-BF4F-505E3B2F5DE1}" type="sibTrans" cxnId="{117EBC34-33E6-4EEA-8F28-0A4308BB9345}">
      <dgm:prSet/>
      <dgm:spPr/>
      <dgm:t>
        <a:bodyPr/>
        <a:lstStyle/>
        <a:p>
          <a:endParaRPr lang="es-ES"/>
        </a:p>
      </dgm:t>
    </dgm:pt>
    <dgm:pt modelId="{F4CF4DE4-0BFD-4F6C-BA23-EE1742BA62F4}" type="pres">
      <dgm:prSet presAssocID="{519F3D6B-014F-4201-945A-1D1B436AD0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D47C325-2728-4971-AD72-F55ED63A750F}" type="pres">
      <dgm:prSet presAssocID="{B7D5E8D8-573C-4EF8-B325-A596EEFCF9A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6075A6F-7175-401C-80BD-ACE3000F1090}" type="pres">
      <dgm:prSet presAssocID="{F181781A-482B-4D54-A35C-05B071459732}" presName="spacer" presStyleCnt="0"/>
      <dgm:spPr/>
      <dgm:t>
        <a:bodyPr/>
        <a:lstStyle/>
        <a:p>
          <a:endParaRPr lang="es-AR"/>
        </a:p>
      </dgm:t>
    </dgm:pt>
    <dgm:pt modelId="{A585E1C5-C177-4147-975A-C4D9345581B5}" type="pres">
      <dgm:prSet presAssocID="{402B35F4-1734-428A-888B-564F35197506}" presName="parentText" presStyleLbl="node1" presStyleIdx="1" presStyleCnt="2" custScaleY="3730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0AD1094-E26D-4933-8518-FB4DAF124E90}" type="pres">
      <dgm:prSet presAssocID="{402B35F4-1734-428A-888B-564F35197506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3638C0D-640E-444C-846C-DF9CCCDB1C60}" srcId="{402B35F4-1734-428A-888B-564F35197506}" destId="{746C6705-89FE-494B-827E-6C1EA20EF1CA}" srcOrd="0" destOrd="0" parTransId="{C952C9BA-E751-4E5F-9F78-D945BC61B45C}" sibTransId="{539B25BC-5A06-4703-8818-2DFFBC8FE077}"/>
    <dgm:cxn modelId="{2305FFA3-2735-4101-8FEA-7D93DAE37191}" srcId="{402B35F4-1734-428A-888B-564F35197506}" destId="{9393ADD4-36C9-4B1E-97ED-72349A510926}" srcOrd="2" destOrd="0" parTransId="{99A64FEB-A31A-4808-A455-96BEFFD940AB}" sibTransId="{B5B10B25-88D1-47A5-9F06-45DB2343F515}"/>
    <dgm:cxn modelId="{63B6417B-2FC0-4662-A895-BE4AC03C5A7D}" srcId="{519F3D6B-014F-4201-945A-1D1B436AD0AF}" destId="{B7D5E8D8-573C-4EF8-B325-A596EEFCF9AE}" srcOrd="0" destOrd="0" parTransId="{93C21E30-9973-40A5-9338-0A5ED3ABD86A}" sibTransId="{F181781A-482B-4D54-A35C-05B071459732}"/>
    <dgm:cxn modelId="{70C69B3B-4B74-4DA3-A482-4637D16900FD}" type="presOf" srcId="{746C6705-89FE-494B-827E-6C1EA20EF1CA}" destId="{10AD1094-E26D-4933-8518-FB4DAF124E90}" srcOrd="0" destOrd="0" presId="urn:microsoft.com/office/officeart/2005/8/layout/vList2"/>
    <dgm:cxn modelId="{54BA0B93-2837-4633-B439-8B92877D26EF}" srcId="{519F3D6B-014F-4201-945A-1D1B436AD0AF}" destId="{402B35F4-1734-428A-888B-564F35197506}" srcOrd="1" destOrd="0" parTransId="{ADE26DEF-D77D-4DA0-8907-1B2FCD8FD069}" sibTransId="{F6DA28A1-90CB-4A0D-BE5B-EEB5246B1309}"/>
    <dgm:cxn modelId="{8E686E53-E868-4AE8-88B1-73422B2B1E37}" type="presOf" srcId="{519F3D6B-014F-4201-945A-1D1B436AD0AF}" destId="{F4CF4DE4-0BFD-4F6C-BA23-EE1742BA62F4}" srcOrd="0" destOrd="0" presId="urn:microsoft.com/office/officeart/2005/8/layout/vList2"/>
    <dgm:cxn modelId="{50A5D537-9A46-4448-B430-630AA5EFD16D}" type="presOf" srcId="{9393ADD4-36C9-4B1E-97ED-72349A510926}" destId="{10AD1094-E26D-4933-8518-FB4DAF124E90}" srcOrd="0" destOrd="2" presId="urn:microsoft.com/office/officeart/2005/8/layout/vList2"/>
    <dgm:cxn modelId="{590C3F4F-9C25-4034-A05F-A7E717C8DD9A}" type="presOf" srcId="{B7D5E8D8-573C-4EF8-B325-A596EEFCF9AE}" destId="{7D47C325-2728-4971-AD72-F55ED63A750F}" srcOrd="0" destOrd="0" presId="urn:microsoft.com/office/officeart/2005/8/layout/vList2"/>
    <dgm:cxn modelId="{3D5BC456-A42C-48A7-8CB8-8727204E1998}" type="presOf" srcId="{402B35F4-1734-428A-888B-564F35197506}" destId="{A585E1C5-C177-4147-975A-C4D9345581B5}" srcOrd="0" destOrd="0" presId="urn:microsoft.com/office/officeart/2005/8/layout/vList2"/>
    <dgm:cxn modelId="{117EBC34-33E6-4EEA-8F28-0A4308BB9345}" srcId="{402B35F4-1734-428A-888B-564F35197506}" destId="{D6D820BE-A463-453A-9972-08E6C7B80F2D}" srcOrd="3" destOrd="0" parTransId="{220D7CB4-D2F8-49E6-974B-13EB3D374311}" sibTransId="{C6513042-ECF4-4883-BF4F-505E3B2F5DE1}"/>
    <dgm:cxn modelId="{F174ED28-929E-4D04-B2E8-16DCF0C88D7F}" type="presOf" srcId="{D6D820BE-A463-453A-9972-08E6C7B80F2D}" destId="{10AD1094-E26D-4933-8518-FB4DAF124E90}" srcOrd="0" destOrd="3" presId="urn:microsoft.com/office/officeart/2005/8/layout/vList2"/>
    <dgm:cxn modelId="{19CD2AAF-8C96-4F8E-BEBE-C5553094F69D}" srcId="{402B35F4-1734-428A-888B-564F35197506}" destId="{943D4B0A-E8AB-45EA-A052-FC3640623539}" srcOrd="1" destOrd="0" parTransId="{8C2EB82E-4DB3-48B7-B364-3DB691CBAAF2}" sibTransId="{04DA0DBB-2C07-4B4A-94AB-9920BF4A6C48}"/>
    <dgm:cxn modelId="{7E128BD6-FF03-459A-8AE8-BCEB16CC1013}" type="presOf" srcId="{943D4B0A-E8AB-45EA-A052-FC3640623539}" destId="{10AD1094-E26D-4933-8518-FB4DAF124E90}" srcOrd="0" destOrd="1" presId="urn:microsoft.com/office/officeart/2005/8/layout/vList2"/>
    <dgm:cxn modelId="{242FB687-EEAC-4D9B-A41F-22B821C8A9EB}" type="presParOf" srcId="{F4CF4DE4-0BFD-4F6C-BA23-EE1742BA62F4}" destId="{7D47C325-2728-4971-AD72-F55ED63A750F}" srcOrd="0" destOrd="0" presId="urn:microsoft.com/office/officeart/2005/8/layout/vList2"/>
    <dgm:cxn modelId="{F194511A-EAC7-4101-B093-82518DE2357F}" type="presParOf" srcId="{F4CF4DE4-0BFD-4F6C-BA23-EE1742BA62F4}" destId="{96075A6F-7175-401C-80BD-ACE3000F1090}" srcOrd="1" destOrd="0" presId="urn:microsoft.com/office/officeart/2005/8/layout/vList2"/>
    <dgm:cxn modelId="{C5D6FD44-46A9-4A37-8F84-32AACF9A1311}" type="presParOf" srcId="{F4CF4DE4-0BFD-4F6C-BA23-EE1742BA62F4}" destId="{A585E1C5-C177-4147-975A-C4D9345581B5}" srcOrd="2" destOrd="0" presId="urn:microsoft.com/office/officeart/2005/8/layout/vList2"/>
    <dgm:cxn modelId="{3AC45BB1-4132-45A7-834B-876D6D326721}" type="presParOf" srcId="{F4CF4DE4-0BFD-4F6C-BA23-EE1742BA62F4}" destId="{10AD1094-E26D-4933-8518-FB4DAF124E9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C87F6-C394-4F04-9488-F41295118E5E}" type="datetimeFigureOut">
              <a:rPr lang="es-AR" smtClean="0"/>
              <a:pPr/>
              <a:t>01/11/2016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AAA91-E4AE-4EE0-BA29-877A54D85159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31395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163BD17-D4AF-4A4F-9D31-4399B20B7DFD}" type="slidenum">
              <a:rPr lang="es-ES">
                <a:latin typeface="Verdana" pitchFamily="34" charset="0"/>
              </a:rPr>
              <a:pPr eaLnBrk="1" hangingPunct="1"/>
              <a:t>15</a:t>
            </a:fld>
            <a:endParaRPr lang="es-ES">
              <a:latin typeface="Verdana" pitchFamily="34" charset="0"/>
            </a:endParaRPr>
          </a:p>
        </p:txBody>
      </p:sp>
      <p:sp>
        <p:nvSpPr>
          <p:cNvPr id="172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2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s-MX" smtClean="0"/>
          </a:p>
        </p:txBody>
      </p:sp>
    </p:spTree>
    <p:extLst>
      <p:ext uri="{BB962C8B-B14F-4D97-AF65-F5344CB8AC3E}">
        <p14:creationId xmlns:p14="http://schemas.microsoft.com/office/powerpoint/2010/main" val="967313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BC897EE-E4B1-4F9E-A818-545052FD443E}" type="datetimeFigureOut">
              <a:rPr lang="es-AR" smtClean="0"/>
              <a:pPr/>
              <a:t>01/11/2016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C9DC6B-ECF1-40F7-93BF-C845847679F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97EE-E4B1-4F9E-A818-545052FD443E}" type="datetimeFigureOut">
              <a:rPr lang="es-AR" smtClean="0"/>
              <a:pPr/>
              <a:t>01/11/2016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9DC6B-ECF1-40F7-93BF-C845847679F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BC897EE-E4B1-4F9E-A818-545052FD443E}" type="datetimeFigureOut">
              <a:rPr lang="es-AR" smtClean="0"/>
              <a:pPr/>
              <a:t>01/11/2016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AR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1C9DC6B-ECF1-40F7-93BF-C845847679F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A9F9-B137-49BA-B6A0-5B37DE22FF37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01/11/2016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C4E2-D39F-4A22-9C69-FCA3304C817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469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A9F9-B137-49BA-B6A0-5B37DE22FF37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01/11/2016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C4E2-D39F-4A22-9C69-FCA3304C817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354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A9F9-B137-49BA-B6A0-5B37DE22FF37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01/11/2016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C4E2-D39F-4A22-9C69-FCA3304C817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6873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A9F9-B137-49BA-B6A0-5B37DE22FF37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01/11/2016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C4E2-D39F-4A22-9C69-FCA3304C817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236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A9F9-B137-49BA-B6A0-5B37DE22FF37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01/11/2016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C4E2-D39F-4A22-9C69-FCA3304C817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972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A9F9-B137-49BA-B6A0-5B37DE22FF37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01/11/2016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C4E2-D39F-4A22-9C69-FCA3304C817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7664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A9F9-B137-49BA-B6A0-5B37DE22FF37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01/11/2016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C4E2-D39F-4A22-9C69-FCA3304C817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1975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A9F9-B137-49BA-B6A0-5B37DE22FF37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01/11/2016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C4E2-D39F-4A22-9C69-FCA3304C817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724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97EE-E4B1-4F9E-A818-545052FD443E}" type="datetimeFigureOut">
              <a:rPr lang="es-AR" smtClean="0"/>
              <a:pPr/>
              <a:t>01/11/2016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C9DC6B-ECF1-40F7-93BF-C845847679F2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A9F9-B137-49BA-B6A0-5B37DE22FF37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01/11/2016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C4E2-D39F-4A22-9C69-FCA3304C817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6994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A9F9-B137-49BA-B6A0-5B37DE22FF37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01/11/2016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C4E2-D39F-4A22-9C69-FCA3304C817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7550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A9F9-B137-49BA-B6A0-5B37DE22FF37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01/11/2016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C4E2-D39F-4A22-9C69-FCA3304C817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176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97EE-E4B1-4F9E-A818-545052FD443E}" type="datetimeFigureOut">
              <a:rPr lang="es-AR" smtClean="0"/>
              <a:pPr/>
              <a:t>01/11/2016</a:t>
            </a:fld>
            <a:endParaRPr lang="es-AR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1C9DC6B-ECF1-40F7-93BF-C845847679F2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BC897EE-E4B1-4F9E-A818-545052FD443E}" type="datetimeFigureOut">
              <a:rPr lang="es-AR" smtClean="0"/>
              <a:pPr/>
              <a:t>01/11/2016</a:t>
            </a:fld>
            <a:endParaRPr lang="es-AR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1C9DC6B-ECF1-40F7-93BF-C845847679F2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BC897EE-E4B1-4F9E-A818-545052FD443E}" type="datetimeFigureOut">
              <a:rPr lang="es-AR" smtClean="0"/>
              <a:pPr/>
              <a:t>01/11/2016</a:t>
            </a:fld>
            <a:endParaRPr lang="es-AR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1C9DC6B-ECF1-40F7-93BF-C845847679F2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AR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97EE-E4B1-4F9E-A818-545052FD443E}" type="datetimeFigureOut">
              <a:rPr lang="es-AR" smtClean="0"/>
              <a:pPr/>
              <a:t>01/11/2016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C9DC6B-ECF1-40F7-93BF-C845847679F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97EE-E4B1-4F9E-A818-545052FD443E}" type="datetimeFigureOut">
              <a:rPr lang="es-AR" smtClean="0"/>
              <a:pPr/>
              <a:t>01/11/2016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C9DC6B-ECF1-40F7-93BF-C845847679F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897EE-E4B1-4F9E-A818-545052FD443E}" type="datetimeFigureOut">
              <a:rPr lang="es-AR" smtClean="0"/>
              <a:pPr/>
              <a:t>01/11/2016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C9DC6B-ECF1-40F7-93BF-C845847679F2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BC897EE-E4B1-4F9E-A818-545052FD443E}" type="datetimeFigureOut">
              <a:rPr lang="es-AR" smtClean="0"/>
              <a:pPr/>
              <a:t>01/11/2016</a:t>
            </a:fld>
            <a:endParaRPr lang="es-AR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1C9DC6B-ECF1-40F7-93BF-C845847679F2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BC897EE-E4B1-4F9E-A818-545052FD443E}" type="datetimeFigureOut">
              <a:rPr lang="es-AR" smtClean="0"/>
              <a:pPr/>
              <a:t>01/11/2016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1C9DC6B-ECF1-40F7-93BF-C845847679F2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4A9F9-B137-49BA-B6A0-5B37DE22FF37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01/11/2016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EC4E2-D39F-4A22-9C69-FCA3304C817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77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google.com.ar/imgres?imgurl=http://img.motorpasion.com/2007/05/Coches_rapidos-5.jpg&amp;imgrefurl=http://www.motorpasion.com/superdeportivos/los-10-coches-mas-rapidos-del-mundo-en-el-0-160-0-kmh&amp;usg=__CqCuv8XzSfEvW-Dthm9OcdaCmBE=&amp;h=298&amp;w=430&amp;sz=23&amp;hl=es&amp;start=6&amp;tbnid=GKSpzf4EJWFrDM:&amp;tbnh=87&amp;tbnw=126&amp;prev=/images?q=coches&amp;gbv=2&amp;hl=es&amp;sa=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images.google.com.ar/imgres?imgurl=http://www.pvaclasicosdelpilar.com.ar/images/Autos/Chevrolet%20Chevy%201971%20Coupe%20(Alberto%20Puebla)/Autos_PVA_en_Jumbo_008.jpg&amp;imgrefurl=http://www.taringa.net/posts/autos-motos/1865315/un-par-de-autos-viejos.html&amp;usg=__3fhjmx1fOkKx17s2F9KtchG_h38=&amp;h=450&amp;w=600&amp;sz=48&amp;hl=es&amp;start=23&amp;tbnid=o7t36loo3WZSHM:&amp;tbnh=101&amp;tbnw=135&amp;prev=/images?q=autos+viejos&amp;gbv=2&amp;ndsp=20&amp;hl=es&amp;sa=N&amp;start=20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dministrador\Desktop\innovar-01.png"/>
          <p:cNvPicPr>
            <a:picLocks noChangeAspect="1" noChangeArrowheads="1"/>
          </p:cNvPicPr>
          <p:nvPr/>
        </p:nvPicPr>
        <p:blipFill>
          <a:blip r:embed="rId2" cstate="print"/>
          <a:srcRect t="19411" b="61761"/>
          <a:stretch>
            <a:fillRect/>
          </a:stretch>
        </p:blipFill>
        <p:spPr bwMode="auto">
          <a:xfrm>
            <a:off x="0" y="0"/>
            <a:ext cx="9143999" cy="1152330"/>
          </a:xfrm>
          <a:prstGeom prst="rect">
            <a:avLst/>
          </a:prstGeom>
          <a:noFill/>
        </p:spPr>
      </p:pic>
      <p:pic>
        <p:nvPicPr>
          <p:cNvPr id="5" name="Picture 2" descr="C:\Users\Administrador\Desktop\innovar-01.png"/>
          <p:cNvPicPr>
            <a:picLocks noChangeAspect="1" noChangeArrowheads="1"/>
          </p:cNvPicPr>
          <p:nvPr/>
        </p:nvPicPr>
        <p:blipFill>
          <a:blip r:embed="rId3" cstate="print"/>
          <a:srcRect t="96464"/>
          <a:stretch>
            <a:fillRect/>
          </a:stretch>
        </p:blipFill>
        <p:spPr bwMode="auto">
          <a:xfrm>
            <a:off x="-36513" y="6641675"/>
            <a:ext cx="9180513" cy="216382"/>
          </a:xfrm>
          <a:prstGeom prst="rect">
            <a:avLst/>
          </a:prstGeom>
          <a:noFill/>
        </p:spPr>
      </p:pic>
      <p:sp>
        <p:nvSpPr>
          <p:cNvPr id="2" name="1 Rectángulo"/>
          <p:cNvSpPr/>
          <p:nvPr/>
        </p:nvSpPr>
        <p:spPr>
          <a:xfrm>
            <a:off x="1043608" y="2173676"/>
            <a:ext cx="73213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3200" b="1" dirty="0"/>
              <a:t>PROGRAMACION Y CONTROL DE GESTIÓN</a:t>
            </a:r>
            <a:endParaRPr lang="es-AR" sz="3200" dirty="0"/>
          </a:p>
        </p:txBody>
      </p:sp>
      <p:sp>
        <p:nvSpPr>
          <p:cNvPr id="3" name="2 Rectángulo"/>
          <p:cNvSpPr/>
          <p:nvPr/>
        </p:nvSpPr>
        <p:spPr>
          <a:xfrm>
            <a:off x="2195736" y="515719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b="1" dirty="0"/>
              <a:t>M.S. Emilia Lerner </a:t>
            </a:r>
          </a:p>
          <a:p>
            <a:r>
              <a:rPr lang="es-AR" b="1" dirty="0"/>
              <a:t>Noviembre de 2016</a:t>
            </a:r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237151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831850"/>
          </a:xfrm>
        </p:spPr>
        <p:txBody>
          <a:bodyPr/>
          <a:lstStyle/>
          <a:p>
            <a:pPr algn="ctr"/>
            <a:r>
              <a:rPr lang="es-MX" b="1" dirty="0">
                <a:latin typeface="Calibri" pitchFamily="34" charset="0"/>
              </a:rPr>
              <a:t>PLANEAMIENTO</a:t>
            </a:r>
            <a:endParaRPr lang="es-ES" b="1" dirty="0">
              <a:latin typeface="Calibri" pitchFamily="34" charset="0"/>
            </a:endParaRPr>
          </a:p>
        </p:txBody>
      </p:sp>
      <p:sp>
        <p:nvSpPr>
          <p:cNvPr id="1034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55576" y="1600200"/>
            <a:ext cx="7931224" cy="4709120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s-MX" sz="2400" b="1" dirty="0">
                <a:latin typeface="Calibri" pitchFamily="34" charset="0"/>
                <a:ea typeface="Arial Unicode MS" pitchFamily="34" charset="-128"/>
              </a:rPr>
              <a:t>Proceso a través del cual: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s-MX" sz="2400" dirty="0">
              <a:latin typeface="Calibri" pitchFamily="34" charset="0"/>
              <a:ea typeface="Arial Unicode MS" pitchFamily="34" charset="-128"/>
            </a:endParaRPr>
          </a:p>
          <a:p>
            <a:pPr lvl="1" algn="just">
              <a:lnSpc>
                <a:spcPct val="90000"/>
              </a:lnSpc>
            </a:pPr>
            <a:r>
              <a:rPr lang="es-MX" sz="2400" dirty="0">
                <a:latin typeface="Calibri" pitchFamily="34" charset="0"/>
                <a:ea typeface="Arial Unicode MS" pitchFamily="34" charset="-128"/>
              </a:rPr>
              <a:t>una organización define los objetivos que se desean alcanzar, </a:t>
            </a:r>
          </a:p>
          <a:p>
            <a:pPr lvl="1" algn="just">
              <a:lnSpc>
                <a:spcPct val="90000"/>
              </a:lnSpc>
            </a:pPr>
            <a:endParaRPr lang="es-MX" sz="2400" dirty="0">
              <a:latin typeface="Calibri" pitchFamily="34" charset="0"/>
              <a:ea typeface="Arial Unicode MS" pitchFamily="34" charset="-128"/>
            </a:endParaRPr>
          </a:p>
          <a:p>
            <a:pPr lvl="1" algn="just">
              <a:lnSpc>
                <a:spcPct val="90000"/>
              </a:lnSpc>
            </a:pPr>
            <a:r>
              <a:rPr lang="es-MX" sz="2400" dirty="0">
                <a:latin typeface="Calibri" pitchFamily="34" charset="0"/>
                <a:ea typeface="Arial Unicode MS" pitchFamily="34" charset="-128"/>
              </a:rPr>
              <a:t>determina las actividades a través de las cuales se logrará el cumplimiento de dichos objetivos, y 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None/>
            </a:pPr>
            <a:endParaRPr lang="es-MX" sz="2400" dirty="0">
              <a:latin typeface="Calibri" pitchFamily="34" charset="0"/>
              <a:ea typeface="Arial Unicode MS" pitchFamily="34" charset="-128"/>
            </a:endParaRPr>
          </a:p>
          <a:p>
            <a:pPr lvl="1" algn="just">
              <a:lnSpc>
                <a:spcPct val="90000"/>
              </a:lnSpc>
            </a:pPr>
            <a:r>
              <a:rPr lang="es-MX" sz="2400" dirty="0">
                <a:latin typeface="Calibri" pitchFamily="34" charset="0"/>
                <a:ea typeface="Arial Unicode MS" pitchFamily="34" charset="-128"/>
              </a:rPr>
              <a:t>elabora un plan de acción con el objeto de poner en funcionamiento las actividades seleccionadas.</a:t>
            </a:r>
            <a:endParaRPr lang="es-ES" sz="2400" dirty="0">
              <a:latin typeface="Calibri" pitchFamily="34" charset="0"/>
              <a:ea typeface="Arial Unicode MS" pitchFamily="34" charset="-128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37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55576" y="1844675"/>
            <a:ext cx="7632848" cy="4495800"/>
            <a:chOff x="2285" y="1637"/>
            <a:chExt cx="1194" cy="1147"/>
          </a:xfrm>
        </p:grpSpPr>
        <p:sp>
          <p:nvSpPr>
            <p:cNvPr id="58385" name="Freeform 3"/>
            <p:cNvSpPr>
              <a:spLocks/>
            </p:cNvSpPr>
            <p:nvPr/>
          </p:nvSpPr>
          <p:spPr bwMode="auto">
            <a:xfrm>
              <a:off x="2285" y="1652"/>
              <a:ext cx="1194" cy="969"/>
            </a:xfrm>
            <a:custGeom>
              <a:avLst/>
              <a:gdLst>
                <a:gd name="T0" fmla="*/ 52 w 2389"/>
                <a:gd name="T1" fmla="*/ 550 h 1937"/>
                <a:gd name="T2" fmla="*/ 59 w 2389"/>
                <a:gd name="T3" fmla="*/ 413 h 1937"/>
                <a:gd name="T4" fmla="*/ 58 w 2389"/>
                <a:gd name="T5" fmla="*/ 268 h 1937"/>
                <a:gd name="T6" fmla="*/ 63 w 2389"/>
                <a:gd name="T7" fmla="*/ 221 h 1937"/>
                <a:gd name="T8" fmla="*/ 75 w 2389"/>
                <a:gd name="T9" fmla="*/ 179 h 1937"/>
                <a:gd name="T10" fmla="*/ 95 w 2389"/>
                <a:gd name="T11" fmla="*/ 146 h 1937"/>
                <a:gd name="T12" fmla="*/ 127 w 2389"/>
                <a:gd name="T13" fmla="*/ 122 h 1937"/>
                <a:gd name="T14" fmla="*/ 172 w 2389"/>
                <a:gd name="T15" fmla="*/ 110 h 1937"/>
                <a:gd name="T16" fmla="*/ 233 w 2389"/>
                <a:gd name="T17" fmla="*/ 110 h 1937"/>
                <a:gd name="T18" fmla="*/ 296 w 2389"/>
                <a:gd name="T19" fmla="*/ 115 h 1937"/>
                <a:gd name="T20" fmla="*/ 355 w 2389"/>
                <a:gd name="T21" fmla="*/ 125 h 1937"/>
                <a:gd name="T22" fmla="*/ 409 w 2389"/>
                <a:gd name="T23" fmla="*/ 137 h 1937"/>
                <a:gd name="T24" fmla="*/ 458 w 2389"/>
                <a:gd name="T25" fmla="*/ 150 h 1937"/>
                <a:gd name="T26" fmla="*/ 502 w 2389"/>
                <a:gd name="T27" fmla="*/ 163 h 1937"/>
                <a:gd name="T28" fmla="*/ 541 w 2389"/>
                <a:gd name="T29" fmla="*/ 175 h 1937"/>
                <a:gd name="T30" fmla="*/ 575 w 2389"/>
                <a:gd name="T31" fmla="*/ 183 h 1937"/>
                <a:gd name="T32" fmla="*/ 603 w 2389"/>
                <a:gd name="T33" fmla="*/ 187 h 1937"/>
                <a:gd name="T34" fmla="*/ 625 w 2389"/>
                <a:gd name="T35" fmla="*/ 185 h 1937"/>
                <a:gd name="T36" fmla="*/ 640 w 2389"/>
                <a:gd name="T37" fmla="*/ 175 h 1937"/>
                <a:gd name="T38" fmla="*/ 678 w 2389"/>
                <a:gd name="T39" fmla="*/ 132 h 1937"/>
                <a:gd name="T40" fmla="*/ 737 w 2389"/>
                <a:gd name="T41" fmla="*/ 71 h 1937"/>
                <a:gd name="T42" fmla="*/ 810 w 2389"/>
                <a:gd name="T43" fmla="*/ 19 h 1937"/>
                <a:gd name="T44" fmla="*/ 892 w 2389"/>
                <a:gd name="T45" fmla="*/ 0 h 1937"/>
                <a:gd name="T46" fmla="*/ 976 w 2389"/>
                <a:gd name="T47" fmla="*/ 39 h 1937"/>
                <a:gd name="T48" fmla="*/ 1044 w 2389"/>
                <a:gd name="T49" fmla="*/ 141 h 1937"/>
                <a:gd name="T50" fmla="*/ 1062 w 2389"/>
                <a:gd name="T51" fmla="*/ 252 h 1937"/>
                <a:gd name="T52" fmla="*/ 1052 w 2389"/>
                <a:gd name="T53" fmla="*/ 360 h 1937"/>
                <a:gd name="T54" fmla="*/ 1040 w 2389"/>
                <a:gd name="T55" fmla="*/ 456 h 1937"/>
                <a:gd name="T56" fmla="*/ 1051 w 2389"/>
                <a:gd name="T57" fmla="*/ 531 h 1937"/>
                <a:gd name="T58" fmla="*/ 1106 w 2389"/>
                <a:gd name="T59" fmla="*/ 580 h 1937"/>
                <a:gd name="T60" fmla="*/ 1162 w 2389"/>
                <a:gd name="T61" fmla="*/ 643 h 1937"/>
                <a:gd name="T62" fmla="*/ 1191 w 2389"/>
                <a:gd name="T63" fmla="*/ 724 h 1937"/>
                <a:gd name="T64" fmla="*/ 1186 w 2389"/>
                <a:gd name="T65" fmla="*/ 809 h 1937"/>
                <a:gd name="T66" fmla="*/ 1135 w 2389"/>
                <a:gd name="T67" fmla="*/ 888 h 1937"/>
                <a:gd name="T68" fmla="*/ 1030 w 2389"/>
                <a:gd name="T69" fmla="*/ 945 h 1937"/>
                <a:gd name="T70" fmla="*/ 962 w 2389"/>
                <a:gd name="T71" fmla="*/ 961 h 1937"/>
                <a:gd name="T72" fmla="*/ 895 w 2389"/>
                <a:gd name="T73" fmla="*/ 968 h 1937"/>
                <a:gd name="T74" fmla="*/ 828 w 2389"/>
                <a:gd name="T75" fmla="*/ 968 h 1937"/>
                <a:gd name="T76" fmla="*/ 761 w 2389"/>
                <a:gd name="T77" fmla="*/ 962 h 1937"/>
                <a:gd name="T78" fmla="*/ 696 w 2389"/>
                <a:gd name="T79" fmla="*/ 952 h 1937"/>
                <a:gd name="T80" fmla="*/ 633 w 2389"/>
                <a:gd name="T81" fmla="*/ 942 h 1937"/>
                <a:gd name="T82" fmla="*/ 572 w 2389"/>
                <a:gd name="T83" fmla="*/ 931 h 1937"/>
                <a:gd name="T84" fmla="*/ 514 w 2389"/>
                <a:gd name="T85" fmla="*/ 924 h 1937"/>
                <a:gd name="T86" fmla="*/ 459 w 2389"/>
                <a:gd name="T87" fmla="*/ 921 h 1937"/>
                <a:gd name="T88" fmla="*/ 407 w 2389"/>
                <a:gd name="T89" fmla="*/ 924 h 1937"/>
                <a:gd name="T90" fmla="*/ 359 w 2389"/>
                <a:gd name="T91" fmla="*/ 936 h 1937"/>
                <a:gd name="T92" fmla="*/ 309 w 2389"/>
                <a:gd name="T93" fmla="*/ 938 h 1937"/>
                <a:gd name="T94" fmla="*/ 255 w 2389"/>
                <a:gd name="T95" fmla="*/ 926 h 1937"/>
                <a:gd name="T96" fmla="*/ 200 w 2389"/>
                <a:gd name="T97" fmla="*/ 904 h 1937"/>
                <a:gd name="T98" fmla="*/ 147 w 2389"/>
                <a:gd name="T99" fmla="*/ 874 h 1937"/>
                <a:gd name="T100" fmla="*/ 98 w 2389"/>
                <a:gd name="T101" fmla="*/ 837 h 1937"/>
                <a:gd name="T102" fmla="*/ 56 w 2389"/>
                <a:gd name="T103" fmla="*/ 795 h 1937"/>
                <a:gd name="T104" fmla="*/ 25 w 2389"/>
                <a:gd name="T105" fmla="*/ 752 h 1937"/>
                <a:gd name="T106" fmla="*/ 5 w 2389"/>
                <a:gd name="T107" fmla="*/ 708 h 1937"/>
                <a:gd name="T108" fmla="*/ 0 w 2389"/>
                <a:gd name="T109" fmla="*/ 666 h 1937"/>
                <a:gd name="T110" fmla="*/ 12 w 2389"/>
                <a:gd name="T111" fmla="*/ 628 h 193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389" h="1937">
                  <a:moveTo>
                    <a:pt x="42" y="1235"/>
                  </a:moveTo>
                  <a:lnTo>
                    <a:pt x="81" y="1174"/>
                  </a:lnTo>
                  <a:lnTo>
                    <a:pt x="105" y="1099"/>
                  </a:lnTo>
                  <a:lnTo>
                    <a:pt x="117" y="1015"/>
                  </a:lnTo>
                  <a:lnTo>
                    <a:pt x="121" y="922"/>
                  </a:lnTo>
                  <a:lnTo>
                    <a:pt x="119" y="826"/>
                  </a:lnTo>
                  <a:lnTo>
                    <a:pt x="116" y="727"/>
                  </a:lnTo>
                  <a:lnTo>
                    <a:pt x="113" y="629"/>
                  </a:lnTo>
                  <a:lnTo>
                    <a:pt x="116" y="535"/>
                  </a:lnTo>
                  <a:lnTo>
                    <a:pt x="118" y="503"/>
                  </a:lnTo>
                  <a:lnTo>
                    <a:pt x="121" y="471"/>
                  </a:lnTo>
                  <a:lnTo>
                    <a:pt x="126" y="441"/>
                  </a:lnTo>
                  <a:lnTo>
                    <a:pt x="132" y="412"/>
                  </a:lnTo>
                  <a:lnTo>
                    <a:pt x="140" y="385"/>
                  </a:lnTo>
                  <a:lnTo>
                    <a:pt x="150" y="358"/>
                  </a:lnTo>
                  <a:lnTo>
                    <a:pt x="162" y="334"/>
                  </a:lnTo>
                  <a:lnTo>
                    <a:pt x="175" y="312"/>
                  </a:lnTo>
                  <a:lnTo>
                    <a:pt x="190" y="291"/>
                  </a:lnTo>
                  <a:lnTo>
                    <a:pt x="209" y="273"/>
                  </a:lnTo>
                  <a:lnTo>
                    <a:pt x="231" y="258"/>
                  </a:lnTo>
                  <a:lnTo>
                    <a:pt x="254" y="244"/>
                  </a:lnTo>
                  <a:lnTo>
                    <a:pt x="280" y="233"/>
                  </a:lnTo>
                  <a:lnTo>
                    <a:pt x="310" y="225"/>
                  </a:lnTo>
                  <a:lnTo>
                    <a:pt x="344" y="220"/>
                  </a:lnTo>
                  <a:lnTo>
                    <a:pt x="379" y="218"/>
                  </a:lnTo>
                  <a:lnTo>
                    <a:pt x="424" y="218"/>
                  </a:lnTo>
                  <a:lnTo>
                    <a:pt x="467" y="219"/>
                  </a:lnTo>
                  <a:lnTo>
                    <a:pt x="510" y="221"/>
                  </a:lnTo>
                  <a:lnTo>
                    <a:pt x="552" y="225"/>
                  </a:lnTo>
                  <a:lnTo>
                    <a:pt x="592" y="229"/>
                  </a:lnTo>
                  <a:lnTo>
                    <a:pt x="633" y="235"/>
                  </a:lnTo>
                  <a:lnTo>
                    <a:pt x="672" y="241"/>
                  </a:lnTo>
                  <a:lnTo>
                    <a:pt x="710" y="249"/>
                  </a:lnTo>
                  <a:lnTo>
                    <a:pt x="747" y="256"/>
                  </a:lnTo>
                  <a:lnTo>
                    <a:pt x="783" y="264"/>
                  </a:lnTo>
                  <a:lnTo>
                    <a:pt x="818" y="273"/>
                  </a:lnTo>
                  <a:lnTo>
                    <a:pt x="852" y="281"/>
                  </a:lnTo>
                  <a:lnTo>
                    <a:pt x="885" y="290"/>
                  </a:lnTo>
                  <a:lnTo>
                    <a:pt x="916" y="299"/>
                  </a:lnTo>
                  <a:lnTo>
                    <a:pt x="947" y="309"/>
                  </a:lnTo>
                  <a:lnTo>
                    <a:pt x="977" y="317"/>
                  </a:lnTo>
                  <a:lnTo>
                    <a:pt x="1005" y="326"/>
                  </a:lnTo>
                  <a:lnTo>
                    <a:pt x="1033" y="334"/>
                  </a:lnTo>
                  <a:lnTo>
                    <a:pt x="1059" y="342"/>
                  </a:lnTo>
                  <a:lnTo>
                    <a:pt x="1083" y="349"/>
                  </a:lnTo>
                  <a:lnTo>
                    <a:pt x="1107" y="355"/>
                  </a:lnTo>
                  <a:lnTo>
                    <a:pt x="1129" y="360"/>
                  </a:lnTo>
                  <a:lnTo>
                    <a:pt x="1151" y="366"/>
                  </a:lnTo>
                  <a:lnTo>
                    <a:pt x="1171" y="370"/>
                  </a:lnTo>
                  <a:lnTo>
                    <a:pt x="1189" y="372"/>
                  </a:lnTo>
                  <a:lnTo>
                    <a:pt x="1207" y="373"/>
                  </a:lnTo>
                  <a:lnTo>
                    <a:pt x="1223" y="373"/>
                  </a:lnTo>
                  <a:lnTo>
                    <a:pt x="1238" y="372"/>
                  </a:lnTo>
                  <a:lnTo>
                    <a:pt x="1250" y="370"/>
                  </a:lnTo>
                  <a:lnTo>
                    <a:pt x="1262" y="365"/>
                  </a:lnTo>
                  <a:lnTo>
                    <a:pt x="1272" y="358"/>
                  </a:lnTo>
                  <a:lnTo>
                    <a:pt x="1281" y="350"/>
                  </a:lnTo>
                  <a:lnTo>
                    <a:pt x="1301" y="327"/>
                  </a:lnTo>
                  <a:lnTo>
                    <a:pt x="1326" y="297"/>
                  </a:lnTo>
                  <a:lnTo>
                    <a:pt x="1356" y="263"/>
                  </a:lnTo>
                  <a:lnTo>
                    <a:pt x="1391" y="223"/>
                  </a:lnTo>
                  <a:lnTo>
                    <a:pt x="1430" y="182"/>
                  </a:lnTo>
                  <a:lnTo>
                    <a:pt x="1474" y="142"/>
                  </a:lnTo>
                  <a:lnTo>
                    <a:pt x="1520" y="102"/>
                  </a:lnTo>
                  <a:lnTo>
                    <a:pt x="1568" y="67"/>
                  </a:lnTo>
                  <a:lnTo>
                    <a:pt x="1620" y="38"/>
                  </a:lnTo>
                  <a:lnTo>
                    <a:pt x="1673" y="15"/>
                  </a:lnTo>
                  <a:lnTo>
                    <a:pt x="1728" y="2"/>
                  </a:lnTo>
                  <a:lnTo>
                    <a:pt x="1784" y="0"/>
                  </a:lnTo>
                  <a:lnTo>
                    <a:pt x="1840" y="10"/>
                  </a:lnTo>
                  <a:lnTo>
                    <a:pt x="1897" y="36"/>
                  </a:lnTo>
                  <a:lnTo>
                    <a:pt x="1953" y="77"/>
                  </a:lnTo>
                  <a:lnTo>
                    <a:pt x="2008" y="137"/>
                  </a:lnTo>
                  <a:lnTo>
                    <a:pt x="2056" y="208"/>
                  </a:lnTo>
                  <a:lnTo>
                    <a:pt x="2089" y="281"/>
                  </a:lnTo>
                  <a:lnTo>
                    <a:pt x="2111" y="355"/>
                  </a:lnTo>
                  <a:lnTo>
                    <a:pt x="2121" y="430"/>
                  </a:lnTo>
                  <a:lnTo>
                    <a:pt x="2125" y="503"/>
                  </a:lnTo>
                  <a:lnTo>
                    <a:pt x="2122" y="577"/>
                  </a:lnTo>
                  <a:lnTo>
                    <a:pt x="2114" y="649"/>
                  </a:lnTo>
                  <a:lnTo>
                    <a:pt x="2105" y="720"/>
                  </a:lnTo>
                  <a:lnTo>
                    <a:pt x="2095" y="787"/>
                  </a:lnTo>
                  <a:lnTo>
                    <a:pt x="2086" y="851"/>
                  </a:lnTo>
                  <a:lnTo>
                    <a:pt x="2080" y="911"/>
                  </a:lnTo>
                  <a:lnTo>
                    <a:pt x="2079" y="966"/>
                  </a:lnTo>
                  <a:lnTo>
                    <a:pt x="2086" y="1017"/>
                  </a:lnTo>
                  <a:lnTo>
                    <a:pt x="2102" y="1061"/>
                  </a:lnTo>
                  <a:lnTo>
                    <a:pt x="2128" y="1099"/>
                  </a:lnTo>
                  <a:lnTo>
                    <a:pt x="2167" y="1129"/>
                  </a:lnTo>
                  <a:lnTo>
                    <a:pt x="2212" y="1159"/>
                  </a:lnTo>
                  <a:lnTo>
                    <a:pt x="2254" y="1195"/>
                  </a:lnTo>
                  <a:lnTo>
                    <a:pt x="2292" y="1238"/>
                  </a:lnTo>
                  <a:lnTo>
                    <a:pt x="2324" y="1285"/>
                  </a:lnTo>
                  <a:lnTo>
                    <a:pt x="2351" y="1337"/>
                  </a:lnTo>
                  <a:lnTo>
                    <a:pt x="2370" y="1391"/>
                  </a:lnTo>
                  <a:lnTo>
                    <a:pt x="2383" y="1448"/>
                  </a:lnTo>
                  <a:lnTo>
                    <a:pt x="2389" y="1504"/>
                  </a:lnTo>
                  <a:lnTo>
                    <a:pt x="2385" y="1562"/>
                  </a:lnTo>
                  <a:lnTo>
                    <a:pt x="2372" y="1618"/>
                  </a:lnTo>
                  <a:lnTo>
                    <a:pt x="2349" y="1673"/>
                  </a:lnTo>
                  <a:lnTo>
                    <a:pt x="2316" y="1725"/>
                  </a:lnTo>
                  <a:lnTo>
                    <a:pt x="2271" y="1775"/>
                  </a:lnTo>
                  <a:lnTo>
                    <a:pt x="2215" y="1818"/>
                  </a:lnTo>
                  <a:lnTo>
                    <a:pt x="2144" y="1858"/>
                  </a:lnTo>
                  <a:lnTo>
                    <a:pt x="2061" y="1890"/>
                  </a:lnTo>
                  <a:lnTo>
                    <a:pt x="2016" y="1903"/>
                  </a:lnTo>
                  <a:lnTo>
                    <a:pt x="1970" y="1914"/>
                  </a:lnTo>
                  <a:lnTo>
                    <a:pt x="1925" y="1922"/>
                  </a:lnTo>
                  <a:lnTo>
                    <a:pt x="1881" y="1929"/>
                  </a:lnTo>
                  <a:lnTo>
                    <a:pt x="1836" y="1934"/>
                  </a:lnTo>
                  <a:lnTo>
                    <a:pt x="1790" y="1936"/>
                  </a:lnTo>
                  <a:lnTo>
                    <a:pt x="1745" y="1937"/>
                  </a:lnTo>
                  <a:lnTo>
                    <a:pt x="1700" y="1937"/>
                  </a:lnTo>
                  <a:lnTo>
                    <a:pt x="1656" y="1935"/>
                  </a:lnTo>
                  <a:lnTo>
                    <a:pt x="1611" y="1932"/>
                  </a:lnTo>
                  <a:lnTo>
                    <a:pt x="1566" y="1928"/>
                  </a:lnTo>
                  <a:lnTo>
                    <a:pt x="1522" y="1923"/>
                  </a:lnTo>
                  <a:lnTo>
                    <a:pt x="1478" y="1917"/>
                  </a:lnTo>
                  <a:lnTo>
                    <a:pt x="1436" y="1911"/>
                  </a:lnTo>
                  <a:lnTo>
                    <a:pt x="1392" y="1904"/>
                  </a:lnTo>
                  <a:lnTo>
                    <a:pt x="1349" y="1897"/>
                  </a:lnTo>
                  <a:lnTo>
                    <a:pt x="1308" y="1890"/>
                  </a:lnTo>
                  <a:lnTo>
                    <a:pt x="1266" y="1883"/>
                  </a:lnTo>
                  <a:lnTo>
                    <a:pt x="1225" y="1875"/>
                  </a:lnTo>
                  <a:lnTo>
                    <a:pt x="1185" y="1868"/>
                  </a:lnTo>
                  <a:lnTo>
                    <a:pt x="1144" y="1862"/>
                  </a:lnTo>
                  <a:lnTo>
                    <a:pt x="1105" y="1856"/>
                  </a:lnTo>
                  <a:lnTo>
                    <a:pt x="1066" y="1851"/>
                  </a:lnTo>
                  <a:lnTo>
                    <a:pt x="1028" y="1847"/>
                  </a:lnTo>
                  <a:lnTo>
                    <a:pt x="990" y="1844"/>
                  </a:lnTo>
                  <a:lnTo>
                    <a:pt x="954" y="1841"/>
                  </a:lnTo>
                  <a:lnTo>
                    <a:pt x="919" y="1841"/>
                  </a:lnTo>
                  <a:lnTo>
                    <a:pt x="883" y="1843"/>
                  </a:lnTo>
                  <a:lnTo>
                    <a:pt x="848" y="1845"/>
                  </a:lnTo>
                  <a:lnTo>
                    <a:pt x="815" y="1848"/>
                  </a:lnTo>
                  <a:lnTo>
                    <a:pt x="783" y="1855"/>
                  </a:lnTo>
                  <a:lnTo>
                    <a:pt x="751" y="1863"/>
                  </a:lnTo>
                  <a:lnTo>
                    <a:pt x="719" y="1871"/>
                  </a:lnTo>
                  <a:lnTo>
                    <a:pt x="687" y="1875"/>
                  </a:lnTo>
                  <a:lnTo>
                    <a:pt x="652" y="1876"/>
                  </a:lnTo>
                  <a:lnTo>
                    <a:pt x="618" y="1875"/>
                  </a:lnTo>
                  <a:lnTo>
                    <a:pt x="582" y="1870"/>
                  </a:lnTo>
                  <a:lnTo>
                    <a:pt x="545" y="1862"/>
                  </a:lnTo>
                  <a:lnTo>
                    <a:pt x="510" y="1852"/>
                  </a:lnTo>
                  <a:lnTo>
                    <a:pt x="473" y="1840"/>
                  </a:lnTo>
                  <a:lnTo>
                    <a:pt x="436" y="1825"/>
                  </a:lnTo>
                  <a:lnTo>
                    <a:pt x="400" y="1808"/>
                  </a:lnTo>
                  <a:lnTo>
                    <a:pt x="363" y="1790"/>
                  </a:lnTo>
                  <a:lnTo>
                    <a:pt x="329" y="1769"/>
                  </a:lnTo>
                  <a:lnTo>
                    <a:pt x="294" y="1747"/>
                  </a:lnTo>
                  <a:lnTo>
                    <a:pt x="260" y="1724"/>
                  </a:lnTo>
                  <a:lnTo>
                    <a:pt x="227" y="1699"/>
                  </a:lnTo>
                  <a:lnTo>
                    <a:pt x="196" y="1673"/>
                  </a:lnTo>
                  <a:lnTo>
                    <a:pt x="167" y="1646"/>
                  </a:lnTo>
                  <a:lnTo>
                    <a:pt x="140" y="1618"/>
                  </a:lnTo>
                  <a:lnTo>
                    <a:pt x="113" y="1590"/>
                  </a:lnTo>
                  <a:lnTo>
                    <a:pt x="90" y="1562"/>
                  </a:lnTo>
                  <a:lnTo>
                    <a:pt x="68" y="1532"/>
                  </a:lnTo>
                  <a:lnTo>
                    <a:pt x="50" y="1503"/>
                  </a:lnTo>
                  <a:lnTo>
                    <a:pt x="34" y="1473"/>
                  </a:lnTo>
                  <a:lnTo>
                    <a:pt x="21" y="1444"/>
                  </a:lnTo>
                  <a:lnTo>
                    <a:pt x="11" y="1415"/>
                  </a:lnTo>
                  <a:lnTo>
                    <a:pt x="4" y="1387"/>
                  </a:lnTo>
                  <a:lnTo>
                    <a:pt x="0" y="1359"/>
                  </a:lnTo>
                  <a:lnTo>
                    <a:pt x="0" y="1331"/>
                  </a:lnTo>
                  <a:lnTo>
                    <a:pt x="5" y="1306"/>
                  </a:lnTo>
                  <a:lnTo>
                    <a:pt x="13" y="1281"/>
                  </a:lnTo>
                  <a:lnTo>
                    <a:pt x="24" y="1256"/>
                  </a:lnTo>
                  <a:lnTo>
                    <a:pt x="42" y="1235"/>
                  </a:lnTo>
                  <a:close/>
                </a:path>
              </a:pathLst>
            </a:custGeom>
            <a:solidFill>
              <a:srgbClr val="AAF4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58386" name="Freeform 4"/>
            <p:cNvSpPr>
              <a:spLocks/>
            </p:cNvSpPr>
            <p:nvPr/>
          </p:nvSpPr>
          <p:spPr bwMode="auto">
            <a:xfrm>
              <a:off x="2475" y="1869"/>
              <a:ext cx="806" cy="915"/>
            </a:xfrm>
            <a:custGeom>
              <a:avLst/>
              <a:gdLst>
                <a:gd name="T0" fmla="*/ 0 w 1611"/>
                <a:gd name="T1" fmla="*/ 829 h 1830"/>
                <a:gd name="T2" fmla="*/ 0 w 1611"/>
                <a:gd name="T3" fmla="*/ 130 h 1830"/>
                <a:gd name="T4" fmla="*/ 316 w 1611"/>
                <a:gd name="T5" fmla="*/ 0 h 1830"/>
                <a:gd name="T6" fmla="*/ 562 w 1611"/>
                <a:gd name="T7" fmla="*/ 77 h 1830"/>
                <a:gd name="T8" fmla="*/ 562 w 1611"/>
                <a:gd name="T9" fmla="*/ 494 h 1830"/>
                <a:gd name="T10" fmla="*/ 806 w 1611"/>
                <a:gd name="T11" fmla="*/ 502 h 1830"/>
                <a:gd name="T12" fmla="*/ 806 w 1611"/>
                <a:gd name="T13" fmla="*/ 852 h 1830"/>
                <a:gd name="T14" fmla="*/ 313 w 1611"/>
                <a:gd name="T15" fmla="*/ 915 h 1830"/>
                <a:gd name="T16" fmla="*/ 0 w 1611"/>
                <a:gd name="T17" fmla="*/ 829 h 18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11" h="1830">
                  <a:moveTo>
                    <a:pt x="0" y="1658"/>
                  </a:moveTo>
                  <a:lnTo>
                    <a:pt x="0" y="260"/>
                  </a:lnTo>
                  <a:lnTo>
                    <a:pt x="632" y="0"/>
                  </a:lnTo>
                  <a:lnTo>
                    <a:pt x="1124" y="153"/>
                  </a:lnTo>
                  <a:lnTo>
                    <a:pt x="1124" y="988"/>
                  </a:lnTo>
                  <a:lnTo>
                    <a:pt x="1611" y="1004"/>
                  </a:lnTo>
                  <a:lnTo>
                    <a:pt x="1611" y="1704"/>
                  </a:lnTo>
                  <a:lnTo>
                    <a:pt x="626" y="1830"/>
                  </a:lnTo>
                  <a:lnTo>
                    <a:pt x="0" y="1658"/>
                  </a:lnTo>
                  <a:close/>
                </a:path>
              </a:pathLst>
            </a:custGeom>
            <a:solidFill>
              <a:srgbClr val="68A5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58387" name="Freeform 5"/>
            <p:cNvSpPr>
              <a:spLocks/>
            </p:cNvSpPr>
            <p:nvPr/>
          </p:nvSpPr>
          <p:spPr bwMode="auto">
            <a:xfrm>
              <a:off x="2792" y="1889"/>
              <a:ext cx="471" cy="874"/>
            </a:xfrm>
            <a:custGeom>
              <a:avLst/>
              <a:gdLst>
                <a:gd name="T0" fmla="*/ 0 w 944"/>
                <a:gd name="T1" fmla="*/ 0 h 1749"/>
                <a:gd name="T2" fmla="*/ 0 w 944"/>
                <a:gd name="T3" fmla="*/ 874 h 1749"/>
                <a:gd name="T4" fmla="*/ 471 w 944"/>
                <a:gd name="T5" fmla="*/ 814 h 1749"/>
                <a:gd name="T6" fmla="*/ 471 w 944"/>
                <a:gd name="T7" fmla="*/ 497 h 1749"/>
                <a:gd name="T8" fmla="*/ 230 w 944"/>
                <a:gd name="T9" fmla="*/ 493 h 1749"/>
                <a:gd name="T10" fmla="*/ 230 w 944"/>
                <a:gd name="T11" fmla="*/ 71 h 1749"/>
                <a:gd name="T12" fmla="*/ 0 w 944"/>
                <a:gd name="T13" fmla="*/ 0 h 17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44" h="1749">
                  <a:moveTo>
                    <a:pt x="0" y="0"/>
                  </a:moveTo>
                  <a:lnTo>
                    <a:pt x="0" y="1749"/>
                  </a:lnTo>
                  <a:lnTo>
                    <a:pt x="944" y="1628"/>
                  </a:lnTo>
                  <a:lnTo>
                    <a:pt x="944" y="994"/>
                  </a:lnTo>
                  <a:lnTo>
                    <a:pt x="460" y="986"/>
                  </a:lnTo>
                  <a:lnTo>
                    <a:pt x="460" y="1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EF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58388" name="Freeform 6"/>
            <p:cNvSpPr>
              <a:spLocks/>
            </p:cNvSpPr>
            <p:nvPr/>
          </p:nvSpPr>
          <p:spPr bwMode="auto">
            <a:xfrm>
              <a:off x="2879" y="2605"/>
              <a:ext cx="72" cy="151"/>
            </a:xfrm>
            <a:custGeom>
              <a:avLst/>
              <a:gdLst>
                <a:gd name="T0" fmla="*/ 72 w 145"/>
                <a:gd name="T1" fmla="*/ 142 h 303"/>
                <a:gd name="T2" fmla="*/ 72 w 145"/>
                <a:gd name="T3" fmla="*/ 0 h 303"/>
                <a:gd name="T4" fmla="*/ 0 w 145"/>
                <a:gd name="T5" fmla="*/ 4 h 303"/>
                <a:gd name="T6" fmla="*/ 0 w 145"/>
                <a:gd name="T7" fmla="*/ 151 h 303"/>
                <a:gd name="T8" fmla="*/ 72 w 145"/>
                <a:gd name="T9" fmla="*/ 142 h 3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5" h="303">
                  <a:moveTo>
                    <a:pt x="145" y="285"/>
                  </a:moveTo>
                  <a:lnTo>
                    <a:pt x="145" y="0"/>
                  </a:lnTo>
                  <a:lnTo>
                    <a:pt x="0" y="9"/>
                  </a:lnTo>
                  <a:lnTo>
                    <a:pt x="0" y="303"/>
                  </a:lnTo>
                  <a:lnTo>
                    <a:pt x="145" y="285"/>
                  </a:lnTo>
                  <a:close/>
                </a:path>
              </a:pathLst>
            </a:custGeom>
            <a:solidFill>
              <a:srgbClr val="68A5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58389" name="Freeform 7"/>
            <p:cNvSpPr>
              <a:spLocks/>
            </p:cNvSpPr>
            <p:nvPr/>
          </p:nvSpPr>
          <p:spPr bwMode="auto">
            <a:xfrm>
              <a:off x="2819" y="2493"/>
              <a:ext cx="44" cy="87"/>
            </a:xfrm>
            <a:custGeom>
              <a:avLst/>
              <a:gdLst>
                <a:gd name="T0" fmla="*/ 44 w 89"/>
                <a:gd name="T1" fmla="*/ 86 h 173"/>
                <a:gd name="T2" fmla="*/ 44 w 89"/>
                <a:gd name="T3" fmla="*/ 1 h 173"/>
                <a:gd name="T4" fmla="*/ 0 w 89"/>
                <a:gd name="T5" fmla="*/ 0 h 173"/>
                <a:gd name="T6" fmla="*/ 0 w 89"/>
                <a:gd name="T7" fmla="*/ 87 h 173"/>
                <a:gd name="T8" fmla="*/ 44 w 89"/>
                <a:gd name="T9" fmla="*/ 86 h 1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9" h="173">
                  <a:moveTo>
                    <a:pt x="89" y="171"/>
                  </a:moveTo>
                  <a:lnTo>
                    <a:pt x="89" y="2"/>
                  </a:lnTo>
                  <a:lnTo>
                    <a:pt x="0" y="0"/>
                  </a:lnTo>
                  <a:lnTo>
                    <a:pt x="0" y="173"/>
                  </a:lnTo>
                  <a:lnTo>
                    <a:pt x="89" y="171"/>
                  </a:lnTo>
                  <a:close/>
                </a:path>
              </a:pathLst>
            </a:custGeom>
            <a:solidFill>
              <a:srgbClr val="68A5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58390" name="Freeform 8"/>
            <p:cNvSpPr>
              <a:spLocks/>
            </p:cNvSpPr>
            <p:nvPr/>
          </p:nvSpPr>
          <p:spPr bwMode="auto">
            <a:xfrm>
              <a:off x="2886" y="2494"/>
              <a:ext cx="44" cy="84"/>
            </a:xfrm>
            <a:custGeom>
              <a:avLst/>
              <a:gdLst>
                <a:gd name="T0" fmla="*/ 44 w 88"/>
                <a:gd name="T1" fmla="*/ 83 h 168"/>
                <a:gd name="T2" fmla="*/ 44 w 88"/>
                <a:gd name="T3" fmla="*/ 1 h 168"/>
                <a:gd name="T4" fmla="*/ 0 w 88"/>
                <a:gd name="T5" fmla="*/ 0 h 168"/>
                <a:gd name="T6" fmla="*/ 0 w 88"/>
                <a:gd name="T7" fmla="*/ 84 h 168"/>
                <a:gd name="T8" fmla="*/ 44 w 88"/>
                <a:gd name="T9" fmla="*/ 83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" h="168">
                  <a:moveTo>
                    <a:pt x="88" y="165"/>
                  </a:moveTo>
                  <a:lnTo>
                    <a:pt x="88" y="1"/>
                  </a:lnTo>
                  <a:lnTo>
                    <a:pt x="0" y="0"/>
                  </a:lnTo>
                  <a:lnTo>
                    <a:pt x="0" y="168"/>
                  </a:lnTo>
                  <a:lnTo>
                    <a:pt x="88" y="165"/>
                  </a:lnTo>
                  <a:close/>
                </a:path>
              </a:pathLst>
            </a:custGeom>
            <a:solidFill>
              <a:srgbClr val="68A5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58391" name="Freeform 9"/>
            <p:cNvSpPr>
              <a:spLocks/>
            </p:cNvSpPr>
            <p:nvPr/>
          </p:nvSpPr>
          <p:spPr bwMode="auto">
            <a:xfrm>
              <a:off x="2953" y="2495"/>
              <a:ext cx="44" cy="81"/>
            </a:xfrm>
            <a:custGeom>
              <a:avLst/>
              <a:gdLst>
                <a:gd name="T0" fmla="*/ 44 w 88"/>
                <a:gd name="T1" fmla="*/ 80 h 161"/>
                <a:gd name="T2" fmla="*/ 44 w 88"/>
                <a:gd name="T3" fmla="*/ 1 h 161"/>
                <a:gd name="T4" fmla="*/ 0 w 88"/>
                <a:gd name="T5" fmla="*/ 0 h 161"/>
                <a:gd name="T6" fmla="*/ 0 w 88"/>
                <a:gd name="T7" fmla="*/ 81 h 161"/>
                <a:gd name="T8" fmla="*/ 44 w 88"/>
                <a:gd name="T9" fmla="*/ 80 h 1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8" h="161">
                  <a:moveTo>
                    <a:pt x="88" y="159"/>
                  </a:moveTo>
                  <a:lnTo>
                    <a:pt x="88" y="1"/>
                  </a:lnTo>
                  <a:lnTo>
                    <a:pt x="0" y="0"/>
                  </a:lnTo>
                  <a:lnTo>
                    <a:pt x="0" y="161"/>
                  </a:lnTo>
                  <a:lnTo>
                    <a:pt x="88" y="159"/>
                  </a:lnTo>
                  <a:close/>
                </a:path>
              </a:pathLst>
            </a:custGeom>
            <a:solidFill>
              <a:srgbClr val="68A5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58392" name="Freeform 10"/>
            <p:cNvSpPr>
              <a:spLocks/>
            </p:cNvSpPr>
            <p:nvPr/>
          </p:nvSpPr>
          <p:spPr bwMode="auto">
            <a:xfrm>
              <a:off x="2499" y="2001"/>
              <a:ext cx="48" cy="87"/>
            </a:xfrm>
            <a:custGeom>
              <a:avLst/>
              <a:gdLst>
                <a:gd name="T0" fmla="*/ 0 w 96"/>
                <a:gd name="T1" fmla="*/ 87 h 174"/>
                <a:gd name="T2" fmla="*/ 0 w 96"/>
                <a:gd name="T3" fmla="*/ 19 h 174"/>
                <a:gd name="T4" fmla="*/ 48 w 96"/>
                <a:gd name="T5" fmla="*/ 0 h 174"/>
                <a:gd name="T6" fmla="*/ 48 w 96"/>
                <a:gd name="T7" fmla="*/ 72 h 174"/>
                <a:gd name="T8" fmla="*/ 0 w 96"/>
                <a:gd name="T9" fmla="*/ 87 h 1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6" h="174">
                  <a:moveTo>
                    <a:pt x="0" y="174"/>
                  </a:moveTo>
                  <a:lnTo>
                    <a:pt x="0" y="37"/>
                  </a:lnTo>
                  <a:lnTo>
                    <a:pt x="96" y="0"/>
                  </a:lnTo>
                  <a:lnTo>
                    <a:pt x="96" y="144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rgbClr val="B2EF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58393" name="Freeform 11"/>
            <p:cNvSpPr>
              <a:spLocks/>
            </p:cNvSpPr>
            <p:nvPr/>
          </p:nvSpPr>
          <p:spPr bwMode="auto">
            <a:xfrm>
              <a:off x="2499" y="2099"/>
              <a:ext cx="48" cy="83"/>
            </a:xfrm>
            <a:custGeom>
              <a:avLst/>
              <a:gdLst>
                <a:gd name="T0" fmla="*/ 0 w 96"/>
                <a:gd name="T1" fmla="*/ 83 h 164"/>
                <a:gd name="T2" fmla="*/ 0 w 96"/>
                <a:gd name="T3" fmla="*/ 14 h 164"/>
                <a:gd name="T4" fmla="*/ 48 w 96"/>
                <a:gd name="T5" fmla="*/ 0 h 164"/>
                <a:gd name="T6" fmla="*/ 48 w 96"/>
                <a:gd name="T7" fmla="*/ 72 h 164"/>
                <a:gd name="T8" fmla="*/ 0 w 96"/>
                <a:gd name="T9" fmla="*/ 83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6" h="164">
                  <a:moveTo>
                    <a:pt x="0" y="164"/>
                  </a:moveTo>
                  <a:lnTo>
                    <a:pt x="0" y="27"/>
                  </a:lnTo>
                  <a:lnTo>
                    <a:pt x="96" y="0"/>
                  </a:lnTo>
                  <a:lnTo>
                    <a:pt x="96" y="142"/>
                  </a:lnTo>
                  <a:lnTo>
                    <a:pt x="0" y="164"/>
                  </a:lnTo>
                  <a:close/>
                </a:path>
              </a:pathLst>
            </a:custGeom>
            <a:solidFill>
              <a:srgbClr val="B2EF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58394" name="Freeform 12"/>
            <p:cNvSpPr>
              <a:spLocks/>
            </p:cNvSpPr>
            <p:nvPr/>
          </p:nvSpPr>
          <p:spPr bwMode="auto">
            <a:xfrm>
              <a:off x="2499" y="2196"/>
              <a:ext cx="48" cy="78"/>
            </a:xfrm>
            <a:custGeom>
              <a:avLst/>
              <a:gdLst>
                <a:gd name="T0" fmla="*/ 0 w 96"/>
                <a:gd name="T1" fmla="*/ 78 h 157"/>
                <a:gd name="T2" fmla="*/ 0 w 96"/>
                <a:gd name="T3" fmla="*/ 10 h 157"/>
                <a:gd name="T4" fmla="*/ 48 w 96"/>
                <a:gd name="T5" fmla="*/ 0 h 157"/>
                <a:gd name="T6" fmla="*/ 48 w 96"/>
                <a:gd name="T7" fmla="*/ 71 h 157"/>
                <a:gd name="T8" fmla="*/ 0 w 96"/>
                <a:gd name="T9" fmla="*/ 78 h 1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6" h="157">
                  <a:moveTo>
                    <a:pt x="0" y="157"/>
                  </a:moveTo>
                  <a:lnTo>
                    <a:pt x="0" y="20"/>
                  </a:lnTo>
                  <a:lnTo>
                    <a:pt x="96" y="0"/>
                  </a:lnTo>
                  <a:lnTo>
                    <a:pt x="96" y="143"/>
                  </a:lnTo>
                  <a:lnTo>
                    <a:pt x="0" y="157"/>
                  </a:lnTo>
                  <a:close/>
                </a:path>
              </a:pathLst>
            </a:custGeom>
            <a:solidFill>
              <a:srgbClr val="B2EF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58395" name="Freeform 13"/>
            <p:cNvSpPr>
              <a:spLocks/>
            </p:cNvSpPr>
            <p:nvPr/>
          </p:nvSpPr>
          <p:spPr bwMode="auto">
            <a:xfrm>
              <a:off x="2499" y="2293"/>
              <a:ext cx="48" cy="75"/>
            </a:xfrm>
            <a:custGeom>
              <a:avLst/>
              <a:gdLst>
                <a:gd name="T0" fmla="*/ 0 w 96"/>
                <a:gd name="T1" fmla="*/ 75 h 148"/>
                <a:gd name="T2" fmla="*/ 0 w 96"/>
                <a:gd name="T3" fmla="*/ 6 h 148"/>
                <a:gd name="T4" fmla="*/ 48 w 96"/>
                <a:gd name="T5" fmla="*/ 0 h 148"/>
                <a:gd name="T6" fmla="*/ 48 w 96"/>
                <a:gd name="T7" fmla="*/ 73 h 148"/>
                <a:gd name="T8" fmla="*/ 0 w 96"/>
                <a:gd name="T9" fmla="*/ 75 h 1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6" h="148">
                  <a:moveTo>
                    <a:pt x="0" y="148"/>
                  </a:moveTo>
                  <a:lnTo>
                    <a:pt x="0" y="11"/>
                  </a:lnTo>
                  <a:lnTo>
                    <a:pt x="96" y="0"/>
                  </a:lnTo>
                  <a:lnTo>
                    <a:pt x="96" y="144"/>
                  </a:lnTo>
                  <a:lnTo>
                    <a:pt x="0" y="148"/>
                  </a:lnTo>
                  <a:close/>
                </a:path>
              </a:pathLst>
            </a:custGeom>
            <a:solidFill>
              <a:srgbClr val="B2EF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58396" name="Freeform 14"/>
            <p:cNvSpPr>
              <a:spLocks/>
            </p:cNvSpPr>
            <p:nvPr/>
          </p:nvSpPr>
          <p:spPr bwMode="auto">
            <a:xfrm>
              <a:off x="2499" y="2391"/>
              <a:ext cx="48" cy="72"/>
            </a:xfrm>
            <a:custGeom>
              <a:avLst/>
              <a:gdLst>
                <a:gd name="T0" fmla="*/ 0 w 96"/>
                <a:gd name="T1" fmla="*/ 71 h 144"/>
                <a:gd name="T2" fmla="*/ 0 w 96"/>
                <a:gd name="T3" fmla="*/ 2 h 144"/>
                <a:gd name="T4" fmla="*/ 48 w 96"/>
                <a:gd name="T5" fmla="*/ 0 h 144"/>
                <a:gd name="T6" fmla="*/ 48 w 96"/>
                <a:gd name="T7" fmla="*/ 72 h 144"/>
                <a:gd name="T8" fmla="*/ 0 w 96"/>
                <a:gd name="T9" fmla="*/ 71 h 1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6" h="144">
                  <a:moveTo>
                    <a:pt x="0" y="141"/>
                  </a:moveTo>
                  <a:lnTo>
                    <a:pt x="0" y="4"/>
                  </a:lnTo>
                  <a:lnTo>
                    <a:pt x="96" y="0"/>
                  </a:lnTo>
                  <a:lnTo>
                    <a:pt x="96" y="144"/>
                  </a:lnTo>
                  <a:lnTo>
                    <a:pt x="0" y="141"/>
                  </a:lnTo>
                  <a:close/>
                </a:path>
              </a:pathLst>
            </a:custGeom>
            <a:solidFill>
              <a:srgbClr val="B2EF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58397" name="Freeform 15"/>
            <p:cNvSpPr>
              <a:spLocks/>
            </p:cNvSpPr>
            <p:nvPr/>
          </p:nvSpPr>
          <p:spPr bwMode="auto">
            <a:xfrm>
              <a:off x="2716" y="2499"/>
              <a:ext cx="47" cy="89"/>
            </a:xfrm>
            <a:custGeom>
              <a:avLst/>
              <a:gdLst>
                <a:gd name="T0" fmla="*/ 0 w 96"/>
                <a:gd name="T1" fmla="*/ 83 h 178"/>
                <a:gd name="T2" fmla="*/ 0 w 96"/>
                <a:gd name="T3" fmla="*/ 0 h 178"/>
                <a:gd name="T4" fmla="*/ 47 w 96"/>
                <a:gd name="T5" fmla="*/ 3 h 178"/>
                <a:gd name="T6" fmla="*/ 47 w 96"/>
                <a:gd name="T7" fmla="*/ 89 h 178"/>
                <a:gd name="T8" fmla="*/ 0 w 96"/>
                <a:gd name="T9" fmla="*/ 83 h 1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6" h="178">
                  <a:moveTo>
                    <a:pt x="0" y="166"/>
                  </a:moveTo>
                  <a:lnTo>
                    <a:pt x="0" y="0"/>
                  </a:lnTo>
                  <a:lnTo>
                    <a:pt x="96" y="6"/>
                  </a:lnTo>
                  <a:lnTo>
                    <a:pt x="96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B2EF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58398" name="Freeform 16"/>
            <p:cNvSpPr>
              <a:spLocks/>
            </p:cNvSpPr>
            <p:nvPr/>
          </p:nvSpPr>
          <p:spPr bwMode="auto">
            <a:xfrm>
              <a:off x="2643" y="2494"/>
              <a:ext cx="48" cy="84"/>
            </a:xfrm>
            <a:custGeom>
              <a:avLst/>
              <a:gdLst>
                <a:gd name="T0" fmla="*/ 0 w 97"/>
                <a:gd name="T1" fmla="*/ 78 h 168"/>
                <a:gd name="T2" fmla="*/ 0 w 97"/>
                <a:gd name="T3" fmla="*/ 0 h 168"/>
                <a:gd name="T4" fmla="*/ 48 w 97"/>
                <a:gd name="T5" fmla="*/ 3 h 168"/>
                <a:gd name="T6" fmla="*/ 48 w 97"/>
                <a:gd name="T7" fmla="*/ 84 h 168"/>
                <a:gd name="T8" fmla="*/ 0 w 97"/>
                <a:gd name="T9" fmla="*/ 78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7" h="168">
                  <a:moveTo>
                    <a:pt x="0" y="155"/>
                  </a:moveTo>
                  <a:lnTo>
                    <a:pt x="0" y="0"/>
                  </a:lnTo>
                  <a:lnTo>
                    <a:pt x="97" y="5"/>
                  </a:lnTo>
                  <a:lnTo>
                    <a:pt x="97" y="168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B2EF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58399" name="Freeform 17"/>
            <p:cNvSpPr>
              <a:spLocks/>
            </p:cNvSpPr>
            <p:nvPr/>
          </p:nvSpPr>
          <p:spPr bwMode="auto">
            <a:xfrm>
              <a:off x="2571" y="2490"/>
              <a:ext cx="48" cy="79"/>
            </a:xfrm>
            <a:custGeom>
              <a:avLst/>
              <a:gdLst>
                <a:gd name="T0" fmla="*/ 0 w 97"/>
                <a:gd name="T1" fmla="*/ 74 h 159"/>
                <a:gd name="T2" fmla="*/ 0 w 97"/>
                <a:gd name="T3" fmla="*/ 0 h 159"/>
                <a:gd name="T4" fmla="*/ 48 w 97"/>
                <a:gd name="T5" fmla="*/ 3 h 159"/>
                <a:gd name="T6" fmla="*/ 48 w 97"/>
                <a:gd name="T7" fmla="*/ 79 h 159"/>
                <a:gd name="T8" fmla="*/ 0 w 97"/>
                <a:gd name="T9" fmla="*/ 74 h 1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7" h="159">
                  <a:moveTo>
                    <a:pt x="0" y="148"/>
                  </a:moveTo>
                  <a:lnTo>
                    <a:pt x="0" y="0"/>
                  </a:lnTo>
                  <a:lnTo>
                    <a:pt x="97" y="6"/>
                  </a:lnTo>
                  <a:lnTo>
                    <a:pt x="97" y="159"/>
                  </a:lnTo>
                  <a:lnTo>
                    <a:pt x="0" y="148"/>
                  </a:lnTo>
                  <a:close/>
                </a:path>
              </a:pathLst>
            </a:custGeom>
            <a:solidFill>
              <a:srgbClr val="B2EF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58400" name="Freeform 18"/>
            <p:cNvSpPr>
              <a:spLocks/>
            </p:cNvSpPr>
            <p:nvPr/>
          </p:nvSpPr>
          <p:spPr bwMode="auto">
            <a:xfrm>
              <a:off x="2499" y="2486"/>
              <a:ext cx="48" cy="74"/>
            </a:xfrm>
            <a:custGeom>
              <a:avLst/>
              <a:gdLst>
                <a:gd name="T0" fmla="*/ 0 w 96"/>
                <a:gd name="T1" fmla="*/ 68 h 149"/>
                <a:gd name="T2" fmla="*/ 0 w 96"/>
                <a:gd name="T3" fmla="*/ 0 h 149"/>
                <a:gd name="T4" fmla="*/ 48 w 96"/>
                <a:gd name="T5" fmla="*/ 3 h 149"/>
                <a:gd name="T6" fmla="*/ 48 w 96"/>
                <a:gd name="T7" fmla="*/ 74 h 149"/>
                <a:gd name="T8" fmla="*/ 0 w 96"/>
                <a:gd name="T9" fmla="*/ 68 h 1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6" h="149">
                  <a:moveTo>
                    <a:pt x="0" y="137"/>
                  </a:moveTo>
                  <a:lnTo>
                    <a:pt x="0" y="0"/>
                  </a:lnTo>
                  <a:lnTo>
                    <a:pt x="96" y="6"/>
                  </a:lnTo>
                  <a:lnTo>
                    <a:pt x="96" y="149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B2EF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58401" name="Freeform 19"/>
            <p:cNvSpPr>
              <a:spLocks/>
            </p:cNvSpPr>
            <p:nvPr/>
          </p:nvSpPr>
          <p:spPr bwMode="auto">
            <a:xfrm>
              <a:off x="2716" y="2612"/>
              <a:ext cx="47" cy="94"/>
            </a:xfrm>
            <a:custGeom>
              <a:avLst/>
              <a:gdLst>
                <a:gd name="T0" fmla="*/ 0 w 96"/>
                <a:gd name="T1" fmla="*/ 83 h 187"/>
                <a:gd name="T2" fmla="*/ 0 w 96"/>
                <a:gd name="T3" fmla="*/ 0 h 187"/>
                <a:gd name="T4" fmla="*/ 47 w 96"/>
                <a:gd name="T5" fmla="*/ 8 h 187"/>
                <a:gd name="T6" fmla="*/ 47 w 96"/>
                <a:gd name="T7" fmla="*/ 94 h 187"/>
                <a:gd name="T8" fmla="*/ 0 w 96"/>
                <a:gd name="T9" fmla="*/ 83 h 18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6" h="187">
                  <a:moveTo>
                    <a:pt x="0" y="165"/>
                  </a:moveTo>
                  <a:lnTo>
                    <a:pt x="0" y="0"/>
                  </a:lnTo>
                  <a:lnTo>
                    <a:pt x="96" y="15"/>
                  </a:lnTo>
                  <a:lnTo>
                    <a:pt x="96" y="187"/>
                  </a:lnTo>
                  <a:lnTo>
                    <a:pt x="0" y="165"/>
                  </a:lnTo>
                  <a:close/>
                </a:path>
              </a:pathLst>
            </a:custGeom>
            <a:solidFill>
              <a:srgbClr val="B2EF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58402" name="Freeform 20"/>
            <p:cNvSpPr>
              <a:spLocks/>
            </p:cNvSpPr>
            <p:nvPr/>
          </p:nvSpPr>
          <p:spPr bwMode="auto">
            <a:xfrm>
              <a:off x="2643" y="2600"/>
              <a:ext cx="48" cy="89"/>
            </a:xfrm>
            <a:custGeom>
              <a:avLst/>
              <a:gdLst>
                <a:gd name="T0" fmla="*/ 0 w 97"/>
                <a:gd name="T1" fmla="*/ 78 h 177"/>
                <a:gd name="T2" fmla="*/ 0 w 97"/>
                <a:gd name="T3" fmla="*/ 0 h 177"/>
                <a:gd name="T4" fmla="*/ 48 w 97"/>
                <a:gd name="T5" fmla="*/ 8 h 177"/>
                <a:gd name="T6" fmla="*/ 48 w 97"/>
                <a:gd name="T7" fmla="*/ 89 h 177"/>
                <a:gd name="T8" fmla="*/ 0 w 97"/>
                <a:gd name="T9" fmla="*/ 78 h 1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7" h="177">
                  <a:moveTo>
                    <a:pt x="0" y="156"/>
                  </a:moveTo>
                  <a:lnTo>
                    <a:pt x="0" y="0"/>
                  </a:lnTo>
                  <a:lnTo>
                    <a:pt x="97" y="15"/>
                  </a:lnTo>
                  <a:lnTo>
                    <a:pt x="97" y="177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B2EF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58403" name="Freeform 21"/>
            <p:cNvSpPr>
              <a:spLocks/>
            </p:cNvSpPr>
            <p:nvPr/>
          </p:nvSpPr>
          <p:spPr bwMode="auto">
            <a:xfrm>
              <a:off x="2571" y="2589"/>
              <a:ext cx="48" cy="84"/>
            </a:xfrm>
            <a:custGeom>
              <a:avLst/>
              <a:gdLst>
                <a:gd name="T0" fmla="*/ 0 w 97"/>
                <a:gd name="T1" fmla="*/ 74 h 168"/>
                <a:gd name="T2" fmla="*/ 0 w 97"/>
                <a:gd name="T3" fmla="*/ 0 h 168"/>
                <a:gd name="T4" fmla="*/ 48 w 97"/>
                <a:gd name="T5" fmla="*/ 8 h 168"/>
                <a:gd name="T6" fmla="*/ 48 w 97"/>
                <a:gd name="T7" fmla="*/ 84 h 168"/>
                <a:gd name="T8" fmla="*/ 0 w 97"/>
                <a:gd name="T9" fmla="*/ 74 h 1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7" h="168">
                  <a:moveTo>
                    <a:pt x="0" y="147"/>
                  </a:moveTo>
                  <a:lnTo>
                    <a:pt x="0" y="0"/>
                  </a:lnTo>
                  <a:lnTo>
                    <a:pt x="97" y="15"/>
                  </a:lnTo>
                  <a:lnTo>
                    <a:pt x="97" y="168"/>
                  </a:lnTo>
                  <a:lnTo>
                    <a:pt x="0" y="147"/>
                  </a:lnTo>
                  <a:close/>
                </a:path>
              </a:pathLst>
            </a:custGeom>
            <a:solidFill>
              <a:srgbClr val="B2EF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58404" name="Freeform 22"/>
            <p:cNvSpPr>
              <a:spLocks/>
            </p:cNvSpPr>
            <p:nvPr/>
          </p:nvSpPr>
          <p:spPr bwMode="auto">
            <a:xfrm>
              <a:off x="2499" y="2579"/>
              <a:ext cx="48" cy="79"/>
            </a:xfrm>
            <a:custGeom>
              <a:avLst/>
              <a:gdLst>
                <a:gd name="T0" fmla="*/ 0 w 96"/>
                <a:gd name="T1" fmla="*/ 69 h 158"/>
                <a:gd name="T2" fmla="*/ 0 w 96"/>
                <a:gd name="T3" fmla="*/ 0 h 158"/>
                <a:gd name="T4" fmla="*/ 48 w 96"/>
                <a:gd name="T5" fmla="*/ 7 h 158"/>
                <a:gd name="T6" fmla="*/ 48 w 96"/>
                <a:gd name="T7" fmla="*/ 79 h 158"/>
                <a:gd name="T8" fmla="*/ 0 w 96"/>
                <a:gd name="T9" fmla="*/ 69 h 1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6" h="158">
                  <a:moveTo>
                    <a:pt x="0" y="137"/>
                  </a:moveTo>
                  <a:lnTo>
                    <a:pt x="0" y="0"/>
                  </a:lnTo>
                  <a:lnTo>
                    <a:pt x="96" y="14"/>
                  </a:lnTo>
                  <a:lnTo>
                    <a:pt x="96" y="158"/>
                  </a:lnTo>
                  <a:lnTo>
                    <a:pt x="0" y="137"/>
                  </a:lnTo>
                  <a:close/>
                </a:path>
              </a:pathLst>
            </a:custGeom>
            <a:solidFill>
              <a:srgbClr val="B2EF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58405" name="Freeform 23"/>
            <p:cNvSpPr>
              <a:spLocks/>
            </p:cNvSpPr>
            <p:nvPr/>
          </p:nvSpPr>
          <p:spPr bwMode="auto">
            <a:xfrm>
              <a:off x="3024" y="2475"/>
              <a:ext cx="24" cy="49"/>
            </a:xfrm>
            <a:custGeom>
              <a:avLst/>
              <a:gdLst>
                <a:gd name="T0" fmla="*/ 24 w 47"/>
                <a:gd name="T1" fmla="*/ 48 h 97"/>
                <a:gd name="T2" fmla="*/ 24 w 47"/>
                <a:gd name="T3" fmla="*/ 0 h 97"/>
                <a:gd name="T4" fmla="*/ 0 w 47"/>
                <a:gd name="T5" fmla="*/ 0 h 97"/>
                <a:gd name="T6" fmla="*/ 0 w 47"/>
                <a:gd name="T7" fmla="*/ 49 h 97"/>
                <a:gd name="T8" fmla="*/ 24 w 47"/>
                <a:gd name="T9" fmla="*/ 48 h 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97">
                  <a:moveTo>
                    <a:pt x="47" y="95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97"/>
                  </a:lnTo>
                  <a:lnTo>
                    <a:pt x="47" y="95"/>
                  </a:lnTo>
                  <a:close/>
                </a:path>
              </a:pathLst>
            </a:custGeom>
            <a:solidFill>
              <a:srgbClr val="68A5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58406" name="Freeform 24"/>
            <p:cNvSpPr>
              <a:spLocks/>
            </p:cNvSpPr>
            <p:nvPr/>
          </p:nvSpPr>
          <p:spPr bwMode="auto">
            <a:xfrm>
              <a:off x="3063" y="2474"/>
              <a:ext cx="24" cy="48"/>
            </a:xfrm>
            <a:custGeom>
              <a:avLst/>
              <a:gdLst>
                <a:gd name="T0" fmla="*/ 24 w 47"/>
                <a:gd name="T1" fmla="*/ 48 h 97"/>
                <a:gd name="T2" fmla="*/ 24 w 47"/>
                <a:gd name="T3" fmla="*/ 0 h 97"/>
                <a:gd name="T4" fmla="*/ 0 w 47"/>
                <a:gd name="T5" fmla="*/ 0 h 97"/>
                <a:gd name="T6" fmla="*/ 0 w 47"/>
                <a:gd name="T7" fmla="*/ 48 h 97"/>
                <a:gd name="T8" fmla="*/ 24 w 47"/>
                <a:gd name="T9" fmla="*/ 48 h 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97">
                  <a:moveTo>
                    <a:pt x="47" y="96"/>
                  </a:moveTo>
                  <a:lnTo>
                    <a:pt x="47" y="0"/>
                  </a:lnTo>
                  <a:lnTo>
                    <a:pt x="0" y="1"/>
                  </a:lnTo>
                  <a:lnTo>
                    <a:pt x="0" y="97"/>
                  </a:lnTo>
                  <a:lnTo>
                    <a:pt x="47" y="96"/>
                  </a:lnTo>
                  <a:close/>
                </a:path>
              </a:pathLst>
            </a:custGeom>
            <a:solidFill>
              <a:srgbClr val="68A5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58407" name="Freeform 25"/>
            <p:cNvSpPr>
              <a:spLocks/>
            </p:cNvSpPr>
            <p:nvPr/>
          </p:nvSpPr>
          <p:spPr bwMode="auto">
            <a:xfrm>
              <a:off x="3103" y="2473"/>
              <a:ext cx="23" cy="48"/>
            </a:xfrm>
            <a:custGeom>
              <a:avLst/>
              <a:gdLst>
                <a:gd name="T0" fmla="*/ 23 w 48"/>
                <a:gd name="T1" fmla="*/ 47 h 96"/>
                <a:gd name="T2" fmla="*/ 23 w 48"/>
                <a:gd name="T3" fmla="*/ 0 h 96"/>
                <a:gd name="T4" fmla="*/ 0 w 48"/>
                <a:gd name="T5" fmla="*/ 1 h 96"/>
                <a:gd name="T6" fmla="*/ 0 w 48"/>
                <a:gd name="T7" fmla="*/ 48 h 96"/>
                <a:gd name="T8" fmla="*/ 23 w 48"/>
                <a:gd name="T9" fmla="*/ 47 h 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8" h="96">
                  <a:moveTo>
                    <a:pt x="48" y="93"/>
                  </a:moveTo>
                  <a:lnTo>
                    <a:pt x="48" y="0"/>
                  </a:lnTo>
                  <a:lnTo>
                    <a:pt x="0" y="1"/>
                  </a:lnTo>
                  <a:lnTo>
                    <a:pt x="0" y="96"/>
                  </a:lnTo>
                  <a:lnTo>
                    <a:pt x="48" y="93"/>
                  </a:lnTo>
                  <a:close/>
                </a:path>
              </a:pathLst>
            </a:custGeom>
            <a:solidFill>
              <a:srgbClr val="68A5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58408" name="Freeform 26"/>
            <p:cNvSpPr>
              <a:spLocks/>
            </p:cNvSpPr>
            <p:nvPr/>
          </p:nvSpPr>
          <p:spPr bwMode="auto">
            <a:xfrm>
              <a:off x="3142" y="2472"/>
              <a:ext cx="23" cy="47"/>
            </a:xfrm>
            <a:custGeom>
              <a:avLst/>
              <a:gdLst>
                <a:gd name="T0" fmla="*/ 23 w 47"/>
                <a:gd name="T1" fmla="*/ 46 h 93"/>
                <a:gd name="T2" fmla="*/ 23 w 47"/>
                <a:gd name="T3" fmla="*/ 0 h 93"/>
                <a:gd name="T4" fmla="*/ 0 w 47"/>
                <a:gd name="T5" fmla="*/ 1 h 93"/>
                <a:gd name="T6" fmla="*/ 0 w 47"/>
                <a:gd name="T7" fmla="*/ 47 h 93"/>
                <a:gd name="T8" fmla="*/ 23 w 47"/>
                <a:gd name="T9" fmla="*/ 46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93">
                  <a:moveTo>
                    <a:pt x="47" y="92"/>
                  </a:moveTo>
                  <a:lnTo>
                    <a:pt x="47" y="0"/>
                  </a:lnTo>
                  <a:lnTo>
                    <a:pt x="0" y="1"/>
                  </a:lnTo>
                  <a:lnTo>
                    <a:pt x="0" y="93"/>
                  </a:lnTo>
                  <a:lnTo>
                    <a:pt x="47" y="92"/>
                  </a:lnTo>
                  <a:close/>
                </a:path>
              </a:pathLst>
            </a:custGeom>
            <a:solidFill>
              <a:srgbClr val="68A5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58409" name="Freeform 27"/>
            <p:cNvSpPr>
              <a:spLocks/>
            </p:cNvSpPr>
            <p:nvPr/>
          </p:nvSpPr>
          <p:spPr bwMode="auto">
            <a:xfrm>
              <a:off x="3181" y="2472"/>
              <a:ext cx="24" cy="46"/>
            </a:xfrm>
            <a:custGeom>
              <a:avLst/>
              <a:gdLst>
                <a:gd name="T0" fmla="*/ 24 w 47"/>
                <a:gd name="T1" fmla="*/ 45 h 92"/>
                <a:gd name="T2" fmla="*/ 24 w 47"/>
                <a:gd name="T3" fmla="*/ 0 h 92"/>
                <a:gd name="T4" fmla="*/ 0 w 47"/>
                <a:gd name="T5" fmla="*/ 0 h 92"/>
                <a:gd name="T6" fmla="*/ 0 w 47"/>
                <a:gd name="T7" fmla="*/ 46 h 92"/>
                <a:gd name="T8" fmla="*/ 24 w 47"/>
                <a:gd name="T9" fmla="*/ 45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92">
                  <a:moveTo>
                    <a:pt x="47" y="90"/>
                  </a:moveTo>
                  <a:lnTo>
                    <a:pt x="47" y="0"/>
                  </a:lnTo>
                  <a:lnTo>
                    <a:pt x="0" y="0"/>
                  </a:lnTo>
                  <a:lnTo>
                    <a:pt x="0" y="92"/>
                  </a:lnTo>
                  <a:lnTo>
                    <a:pt x="47" y="90"/>
                  </a:lnTo>
                  <a:close/>
                </a:path>
              </a:pathLst>
            </a:custGeom>
            <a:solidFill>
              <a:srgbClr val="68A5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58410" name="Freeform 28"/>
            <p:cNvSpPr>
              <a:spLocks/>
            </p:cNvSpPr>
            <p:nvPr/>
          </p:nvSpPr>
          <p:spPr bwMode="auto">
            <a:xfrm>
              <a:off x="3220" y="2471"/>
              <a:ext cx="24" cy="45"/>
            </a:xfrm>
            <a:custGeom>
              <a:avLst/>
              <a:gdLst>
                <a:gd name="T0" fmla="*/ 24 w 48"/>
                <a:gd name="T1" fmla="*/ 45 h 91"/>
                <a:gd name="T2" fmla="*/ 24 w 48"/>
                <a:gd name="T3" fmla="*/ 0 h 91"/>
                <a:gd name="T4" fmla="*/ 0 w 48"/>
                <a:gd name="T5" fmla="*/ 1 h 91"/>
                <a:gd name="T6" fmla="*/ 0 w 48"/>
                <a:gd name="T7" fmla="*/ 45 h 91"/>
                <a:gd name="T8" fmla="*/ 24 w 48"/>
                <a:gd name="T9" fmla="*/ 45 h 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8" h="91">
                  <a:moveTo>
                    <a:pt x="48" y="90"/>
                  </a:moveTo>
                  <a:lnTo>
                    <a:pt x="48" y="0"/>
                  </a:lnTo>
                  <a:lnTo>
                    <a:pt x="0" y="2"/>
                  </a:lnTo>
                  <a:lnTo>
                    <a:pt x="0" y="91"/>
                  </a:lnTo>
                  <a:lnTo>
                    <a:pt x="48" y="90"/>
                  </a:lnTo>
                  <a:close/>
                </a:path>
              </a:pathLst>
            </a:custGeom>
            <a:solidFill>
              <a:srgbClr val="68A5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58411" name="Freeform 29"/>
            <p:cNvSpPr>
              <a:spLocks/>
            </p:cNvSpPr>
            <p:nvPr/>
          </p:nvSpPr>
          <p:spPr bwMode="auto">
            <a:xfrm>
              <a:off x="3024" y="2545"/>
              <a:ext cx="24" cy="50"/>
            </a:xfrm>
            <a:custGeom>
              <a:avLst/>
              <a:gdLst>
                <a:gd name="T0" fmla="*/ 24 w 47"/>
                <a:gd name="T1" fmla="*/ 49 h 100"/>
                <a:gd name="T2" fmla="*/ 24 w 47"/>
                <a:gd name="T3" fmla="*/ 0 h 100"/>
                <a:gd name="T4" fmla="*/ 0 w 47"/>
                <a:gd name="T5" fmla="*/ 1 h 100"/>
                <a:gd name="T6" fmla="*/ 0 w 47"/>
                <a:gd name="T7" fmla="*/ 50 h 100"/>
                <a:gd name="T8" fmla="*/ 24 w 47"/>
                <a:gd name="T9" fmla="*/ 49 h 1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100">
                  <a:moveTo>
                    <a:pt x="47" y="97"/>
                  </a:moveTo>
                  <a:lnTo>
                    <a:pt x="47" y="0"/>
                  </a:lnTo>
                  <a:lnTo>
                    <a:pt x="0" y="2"/>
                  </a:lnTo>
                  <a:lnTo>
                    <a:pt x="0" y="100"/>
                  </a:lnTo>
                  <a:lnTo>
                    <a:pt x="47" y="97"/>
                  </a:lnTo>
                  <a:close/>
                </a:path>
              </a:pathLst>
            </a:custGeom>
            <a:solidFill>
              <a:srgbClr val="68A5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58412" name="Freeform 30"/>
            <p:cNvSpPr>
              <a:spLocks/>
            </p:cNvSpPr>
            <p:nvPr/>
          </p:nvSpPr>
          <p:spPr bwMode="auto">
            <a:xfrm>
              <a:off x="3063" y="2543"/>
              <a:ext cx="24" cy="49"/>
            </a:xfrm>
            <a:custGeom>
              <a:avLst/>
              <a:gdLst>
                <a:gd name="T0" fmla="*/ 24 w 47"/>
                <a:gd name="T1" fmla="*/ 47 h 97"/>
                <a:gd name="T2" fmla="*/ 24 w 47"/>
                <a:gd name="T3" fmla="*/ 0 h 97"/>
                <a:gd name="T4" fmla="*/ 0 w 47"/>
                <a:gd name="T5" fmla="*/ 1 h 97"/>
                <a:gd name="T6" fmla="*/ 0 w 47"/>
                <a:gd name="T7" fmla="*/ 49 h 97"/>
                <a:gd name="T8" fmla="*/ 24 w 47"/>
                <a:gd name="T9" fmla="*/ 47 h 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97">
                  <a:moveTo>
                    <a:pt x="47" y="94"/>
                  </a:moveTo>
                  <a:lnTo>
                    <a:pt x="47" y="0"/>
                  </a:lnTo>
                  <a:lnTo>
                    <a:pt x="0" y="2"/>
                  </a:lnTo>
                  <a:lnTo>
                    <a:pt x="0" y="97"/>
                  </a:lnTo>
                  <a:lnTo>
                    <a:pt x="47" y="94"/>
                  </a:lnTo>
                  <a:close/>
                </a:path>
              </a:pathLst>
            </a:custGeom>
            <a:solidFill>
              <a:srgbClr val="68A5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58413" name="Freeform 31"/>
            <p:cNvSpPr>
              <a:spLocks/>
            </p:cNvSpPr>
            <p:nvPr/>
          </p:nvSpPr>
          <p:spPr bwMode="auto">
            <a:xfrm>
              <a:off x="3103" y="2542"/>
              <a:ext cx="23" cy="48"/>
            </a:xfrm>
            <a:custGeom>
              <a:avLst/>
              <a:gdLst>
                <a:gd name="T0" fmla="*/ 23 w 48"/>
                <a:gd name="T1" fmla="*/ 46 h 97"/>
                <a:gd name="T2" fmla="*/ 23 w 48"/>
                <a:gd name="T3" fmla="*/ 0 h 97"/>
                <a:gd name="T4" fmla="*/ 0 w 48"/>
                <a:gd name="T5" fmla="*/ 1 h 97"/>
                <a:gd name="T6" fmla="*/ 0 w 48"/>
                <a:gd name="T7" fmla="*/ 48 h 97"/>
                <a:gd name="T8" fmla="*/ 23 w 48"/>
                <a:gd name="T9" fmla="*/ 46 h 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8" h="97">
                  <a:moveTo>
                    <a:pt x="48" y="93"/>
                  </a:moveTo>
                  <a:lnTo>
                    <a:pt x="48" y="0"/>
                  </a:lnTo>
                  <a:lnTo>
                    <a:pt x="0" y="2"/>
                  </a:lnTo>
                  <a:lnTo>
                    <a:pt x="0" y="97"/>
                  </a:lnTo>
                  <a:lnTo>
                    <a:pt x="48" y="93"/>
                  </a:lnTo>
                  <a:close/>
                </a:path>
              </a:pathLst>
            </a:custGeom>
            <a:solidFill>
              <a:srgbClr val="68A5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58414" name="Freeform 32"/>
            <p:cNvSpPr>
              <a:spLocks/>
            </p:cNvSpPr>
            <p:nvPr/>
          </p:nvSpPr>
          <p:spPr bwMode="auto">
            <a:xfrm>
              <a:off x="3142" y="2540"/>
              <a:ext cx="23" cy="47"/>
            </a:xfrm>
            <a:custGeom>
              <a:avLst/>
              <a:gdLst>
                <a:gd name="T0" fmla="*/ 23 w 47"/>
                <a:gd name="T1" fmla="*/ 46 h 94"/>
                <a:gd name="T2" fmla="*/ 23 w 47"/>
                <a:gd name="T3" fmla="*/ 0 h 94"/>
                <a:gd name="T4" fmla="*/ 0 w 47"/>
                <a:gd name="T5" fmla="*/ 1 h 94"/>
                <a:gd name="T6" fmla="*/ 0 w 47"/>
                <a:gd name="T7" fmla="*/ 47 h 94"/>
                <a:gd name="T8" fmla="*/ 23 w 47"/>
                <a:gd name="T9" fmla="*/ 46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94">
                  <a:moveTo>
                    <a:pt x="47" y="92"/>
                  </a:moveTo>
                  <a:lnTo>
                    <a:pt x="47" y="0"/>
                  </a:lnTo>
                  <a:lnTo>
                    <a:pt x="0" y="2"/>
                  </a:lnTo>
                  <a:lnTo>
                    <a:pt x="0" y="94"/>
                  </a:lnTo>
                  <a:lnTo>
                    <a:pt x="47" y="92"/>
                  </a:lnTo>
                  <a:close/>
                </a:path>
              </a:pathLst>
            </a:custGeom>
            <a:solidFill>
              <a:srgbClr val="68A5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58415" name="Freeform 33"/>
            <p:cNvSpPr>
              <a:spLocks/>
            </p:cNvSpPr>
            <p:nvPr/>
          </p:nvSpPr>
          <p:spPr bwMode="auto">
            <a:xfrm>
              <a:off x="3181" y="2538"/>
              <a:ext cx="24" cy="47"/>
            </a:xfrm>
            <a:custGeom>
              <a:avLst/>
              <a:gdLst>
                <a:gd name="T0" fmla="*/ 24 w 47"/>
                <a:gd name="T1" fmla="*/ 45 h 94"/>
                <a:gd name="T2" fmla="*/ 24 w 47"/>
                <a:gd name="T3" fmla="*/ 0 h 94"/>
                <a:gd name="T4" fmla="*/ 0 w 47"/>
                <a:gd name="T5" fmla="*/ 1 h 94"/>
                <a:gd name="T6" fmla="*/ 0 w 47"/>
                <a:gd name="T7" fmla="*/ 47 h 94"/>
                <a:gd name="T8" fmla="*/ 24 w 47"/>
                <a:gd name="T9" fmla="*/ 45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94">
                  <a:moveTo>
                    <a:pt x="47" y="90"/>
                  </a:moveTo>
                  <a:lnTo>
                    <a:pt x="47" y="0"/>
                  </a:lnTo>
                  <a:lnTo>
                    <a:pt x="0" y="1"/>
                  </a:lnTo>
                  <a:lnTo>
                    <a:pt x="0" y="94"/>
                  </a:lnTo>
                  <a:lnTo>
                    <a:pt x="47" y="90"/>
                  </a:lnTo>
                  <a:close/>
                </a:path>
              </a:pathLst>
            </a:custGeom>
            <a:solidFill>
              <a:srgbClr val="68A5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58416" name="Freeform 34"/>
            <p:cNvSpPr>
              <a:spLocks/>
            </p:cNvSpPr>
            <p:nvPr/>
          </p:nvSpPr>
          <p:spPr bwMode="auto">
            <a:xfrm>
              <a:off x="3220" y="2536"/>
              <a:ext cx="24" cy="46"/>
            </a:xfrm>
            <a:custGeom>
              <a:avLst/>
              <a:gdLst>
                <a:gd name="T0" fmla="*/ 24 w 48"/>
                <a:gd name="T1" fmla="*/ 45 h 92"/>
                <a:gd name="T2" fmla="*/ 24 w 48"/>
                <a:gd name="T3" fmla="*/ 0 h 92"/>
                <a:gd name="T4" fmla="*/ 0 w 48"/>
                <a:gd name="T5" fmla="*/ 1 h 92"/>
                <a:gd name="T6" fmla="*/ 0 w 48"/>
                <a:gd name="T7" fmla="*/ 46 h 92"/>
                <a:gd name="T8" fmla="*/ 24 w 48"/>
                <a:gd name="T9" fmla="*/ 45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8" h="92">
                  <a:moveTo>
                    <a:pt x="48" y="89"/>
                  </a:moveTo>
                  <a:lnTo>
                    <a:pt x="48" y="0"/>
                  </a:lnTo>
                  <a:lnTo>
                    <a:pt x="0" y="2"/>
                  </a:lnTo>
                  <a:lnTo>
                    <a:pt x="0" y="92"/>
                  </a:lnTo>
                  <a:lnTo>
                    <a:pt x="48" y="89"/>
                  </a:lnTo>
                  <a:close/>
                </a:path>
              </a:pathLst>
            </a:custGeom>
            <a:solidFill>
              <a:srgbClr val="68A5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58417" name="Freeform 35"/>
            <p:cNvSpPr>
              <a:spLocks/>
            </p:cNvSpPr>
            <p:nvPr/>
          </p:nvSpPr>
          <p:spPr bwMode="auto">
            <a:xfrm>
              <a:off x="3024" y="2616"/>
              <a:ext cx="24" cy="50"/>
            </a:xfrm>
            <a:custGeom>
              <a:avLst/>
              <a:gdLst>
                <a:gd name="T0" fmla="*/ 24 w 47"/>
                <a:gd name="T1" fmla="*/ 48 h 100"/>
                <a:gd name="T2" fmla="*/ 24 w 47"/>
                <a:gd name="T3" fmla="*/ 0 h 100"/>
                <a:gd name="T4" fmla="*/ 0 w 47"/>
                <a:gd name="T5" fmla="*/ 2 h 100"/>
                <a:gd name="T6" fmla="*/ 0 w 47"/>
                <a:gd name="T7" fmla="*/ 50 h 100"/>
                <a:gd name="T8" fmla="*/ 24 w 47"/>
                <a:gd name="T9" fmla="*/ 48 h 1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100">
                  <a:moveTo>
                    <a:pt x="47" y="95"/>
                  </a:moveTo>
                  <a:lnTo>
                    <a:pt x="47" y="0"/>
                  </a:lnTo>
                  <a:lnTo>
                    <a:pt x="0" y="3"/>
                  </a:lnTo>
                  <a:lnTo>
                    <a:pt x="0" y="100"/>
                  </a:lnTo>
                  <a:lnTo>
                    <a:pt x="47" y="95"/>
                  </a:lnTo>
                  <a:close/>
                </a:path>
              </a:pathLst>
            </a:custGeom>
            <a:solidFill>
              <a:srgbClr val="68A5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58418" name="Freeform 36"/>
            <p:cNvSpPr>
              <a:spLocks/>
            </p:cNvSpPr>
            <p:nvPr/>
          </p:nvSpPr>
          <p:spPr bwMode="auto">
            <a:xfrm>
              <a:off x="2828" y="2626"/>
              <a:ext cx="24" cy="50"/>
            </a:xfrm>
            <a:custGeom>
              <a:avLst/>
              <a:gdLst>
                <a:gd name="T0" fmla="*/ 24 w 47"/>
                <a:gd name="T1" fmla="*/ 48 h 102"/>
                <a:gd name="T2" fmla="*/ 24 w 47"/>
                <a:gd name="T3" fmla="*/ 0 h 102"/>
                <a:gd name="T4" fmla="*/ 0 w 47"/>
                <a:gd name="T5" fmla="*/ 2 h 102"/>
                <a:gd name="T6" fmla="*/ 0 w 47"/>
                <a:gd name="T7" fmla="*/ 50 h 102"/>
                <a:gd name="T8" fmla="*/ 24 w 47"/>
                <a:gd name="T9" fmla="*/ 48 h 1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102">
                  <a:moveTo>
                    <a:pt x="47" y="97"/>
                  </a:moveTo>
                  <a:lnTo>
                    <a:pt x="47" y="0"/>
                  </a:lnTo>
                  <a:lnTo>
                    <a:pt x="0" y="4"/>
                  </a:lnTo>
                  <a:lnTo>
                    <a:pt x="0" y="102"/>
                  </a:lnTo>
                  <a:lnTo>
                    <a:pt x="47" y="97"/>
                  </a:lnTo>
                  <a:close/>
                </a:path>
              </a:pathLst>
            </a:custGeom>
            <a:solidFill>
              <a:srgbClr val="68A5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58419" name="Freeform 37"/>
            <p:cNvSpPr>
              <a:spLocks/>
            </p:cNvSpPr>
            <p:nvPr/>
          </p:nvSpPr>
          <p:spPr bwMode="auto">
            <a:xfrm>
              <a:off x="2971" y="2617"/>
              <a:ext cx="24" cy="50"/>
            </a:xfrm>
            <a:custGeom>
              <a:avLst/>
              <a:gdLst>
                <a:gd name="T0" fmla="*/ 24 w 47"/>
                <a:gd name="T1" fmla="*/ 49 h 100"/>
                <a:gd name="T2" fmla="*/ 24 w 47"/>
                <a:gd name="T3" fmla="*/ 0 h 100"/>
                <a:gd name="T4" fmla="*/ 0 w 47"/>
                <a:gd name="T5" fmla="*/ 2 h 100"/>
                <a:gd name="T6" fmla="*/ 0 w 47"/>
                <a:gd name="T7" fmla="*/ 50 h 100"/>
                <a:gd name="T8" fmla="*/ 24 w 47"/>
                <a:gd name="T9" fmla="*/ 49 h 1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100">
                  <a:moveTo>
                    <a:pt x="47" y="97"/>
                  </a:moveTo>
                  <a:lnTo>
                    <a:pt x="47" y="0"/>
                  </a:lnTo>
                  <a:lnTo>
                    <a:pt x="0" y="3"/>
                  </a:lnTo>
                  <a:lnTo>
                    <a:pt x="0" y="100"/>
                  </a:lnTo>
                  <a:lnTo>
                    <a:pt x="47" y="97"/>
                  </a:lnTo>
                  <a:close/>
                </a:path>
              </a:pathLst>
            </a:custGeom>
            <a:solidFill>
              <a:srgbClr val="68A5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58420" name="Freeform 38"/>
            <p:cNvSpPr>
              <a:spLocks/>
            </p:cNvSpPr>
            <p:nvPr/>
          </p:nvSpPr>
          <p:spPr bwMode="auto">
            <a:xfrm>
              <a:off x="3063" y="2613"/>
              <a:ext cx="24" cy="49"/>
            </a:xfrm>
            <a:custGeom>
              <a:avLst/>
              <a:gdLst>
                <a:gd name="T0" fmla="*/ 24 w 47"/>
                <a:gd name="T1" fmla="*/ 47 h 99"/>
                <a:gd name="T2" fmla="*/ 24 w 47"/>
                <a:gd name="T3" fmla="*/ 0 h 99"/>
                <a:gd name="T4" fmla="*/ 0 w 47"/>
                <a:gd name="T5" fmla="*/ 1 h 99"/>
                <a:gd name="T6" fmla="*/ 0 w 47"/>
                <a:gd name="T7" fmla="*/ 49 h 99"/>
                <a:gd name="T8" fmla="*/ 24 w 47"/>
                <a:gd name="T9" fmla="*/ 47 h 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99">
                  <a:moveTo>
                    <a:pt x="47" y="94"/>
                  </a:moveTo>
                  <a:lnTo>
                    <a:pt x="47" y="0"/>
                  </a:lnTo>
                  <a:lnTo>
                    <a:pt x="0" y="3"/>
                  </a:lnTo>
                  <a:lnTo>
                    <a:pt x="0" y="99"/>
                  </a:lnTo>
                  <a:lnTo>
                    <a:pt x="47" y="94"/>
                  </a:lnTo>
                  <a:close/>
                </a:path>
              </a:pathLst>
            </a:custGeom>
            <a:solidFill>
              <a:srgbClr val="68A5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58421" name="Freeform 39"/>
            <p:cNvSpPr>
              <a:spLocks/>
            </p:cNvSpPr>
            <p:nvPr/>
          </p:nvSpPr>
          <p:spPr bwMode="auto">
            <a:xfrm>
              <a:off x="3103" y="2610"/>
              <a:ext cx="23" cy="49"/>
            </a:xfrm>
            <a:custGeom>
              <a:avLst/>
              <a:gdLst>
                <a:gd name="T0" fmla="*/ 23 w 48"/>
                <a:gd name="T1" fmla="*/ 47 h 98"/>
                <a:gd name="T2" fmla="*/ 23 w 48"/>
                <a:gd name="T3" fmla="*/ 0 h 98"/>
                <a:gd name="T4" fmla="*/ 0 w 48"/>
                <a:gd name="T5" fmla="*/ 2 h 98"/>
                <a:gd name="T6" fmla="*/ 0 w 48"/>
                <a:gd name="T7" fmla="*/ 49 h 98"/>
                <a:gd name="T8" fmla="*/ 23 w 48"/>
                <a:gd name="T9" fmla="*/ 47 h 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8" h="98">
                  <a:moveTo>
                    <a:pt x="48" y="93"/>
                  </a:moveTo>
                  <a:lnTo>
                    <a:pt x="48" y="0"/>
                  </a:lnTo>
                  <a:lnTo>
                    <a:pt x="0" y="4"/>
                  </a:lnTo>
                  <a:lnTo>
                    <a:pt x="0" y="98"/>
                  </a:lnTo>
                  <a:lnTo>
                    <a:pt x="48" y="93"/>
                  </a:lnTo>
                  <a:close/>
                </a:path>
              </a:pathLst>
            </a:custGeom>
            <a:solidFill>
              <a:srgbClr val="68A5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58422" name="Freeform 40"/>
            <p:cNvSpPr>
              <a:spLocks/>
            </p:cNvSpPr>
            <p:nvPr/>
          </p:nvSpPr>
          <p:spPr bwMode="auto">
            <a:xfrm>
              <a:off x="3142" y="2607"/>
              <a:ext cx="23" cy="48"/>
            </a:xfrm>
            <a:custGeom>
              <a:avLst/>
              <a:gdLst>
                <a:gd name="T0" fmla="*/ 23 w 47"/>
                <a:gd name="T1" fmla="*/ 47 h 96"/>
                <a:gd name="T2" fmla="*/ 23 w 47"/>
                <a:gd name="T3" fmla="*/ 0 h 96"/>
                <a:gd name="T4" fmla="*/ 0 w 47"/>
                <a:gd name="T5" fmla="*/ 2 h 96"/>
                <a:gd name="T6" fmla="*/ 0 w 47"/>
                <a:gd name="T7" fmla="*/ 48 h 96"/>
                <a:gd name="T8" fmla="*/ 23 w 47"/>
                <a:gd name="T9" fmla="*/ 47 h 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96">
                  <a:moveTo>
                    <a:pt x="47" y="93"/>
                  </a:moveTo>
                  <a:lnTo>
                    <a:pt x="47" y="0"/>
                  </a:lnTo>
                  <a:lnTo>
                    <a:pt x="0" y="4"/>
                  </a:lnTo>
                  <a:lnTo>
                    <a:pt x="0" y="96"/>
                  </a:lnTo>
                  <a:lnTo>
                    <a:pt x="47" y="93"/>
                  </a:lnTo>
                  <a:close/>
                </a:path>
              </a:pathLst>
            </a:custGeom>
            <a:solidFill>
              <a:srgbClr val="68A5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58423" name="Freeform 41"/>
            <p:cNvSpPr>
              <a:spLocks/>
            </p:cNvSpPr>
            <p:nvPr/>
          </p:nvSpPr>
          <p:spPr bwMode="auto">
            <a:xfrm>
              <a:off x="3181" y="2604"/>
              <a:ext cx="24" cy="48"/>
            </a:xfrm>
            <a:custGeom>
              <a:avLst/>
              <a:gdLst>
                <a:gd name="T0" fmla="*/ 24 w 47"/>
                <a:gd name="T1" fmla="*/ 46 h 94"/>
                <a:gd name="T2" fmla="*/ 24 w 47"/>
                <a:gd name="T3" fmla="*/ 0 h 94"/>
                <a:gd name="T4" fmla="*/ 0 w 47"/>
                <a:gd name="T5" fmla="*/ 2 h 94"/>
                <a:gd name="T6" fmla="*/ 0 w 47"/>
                <a:gd name="T7" fmla="*/ 48 h 94"/>
                <a:gd name="T8" fmla="*/ 24 w 47"/>
                <a:gd name="T9" fmla="*/ 46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7" h="94">
                  <a:moveTo>
                    <a:pt x="47" y="90"/>
                  </a:moveTo>
                  <a:lnTo>
                    <a:pt x="47" y="0"/>
                  </a:lnTo>
                  <a:lnTo>
                    <a:pt x="0" y="3"/>
                  </a:lnTo>
                  <a:lnTo>
                    <a:pt x="0" y="94"/>
                  </a:lnTo>
                  <a:lnTo>
                    <a:pt x="47" y="90"/>
                  </a:lnTo>
                  <a:close/>
                </a:path>
              </a:pathLst>
            </a:custGeom>
            <a:solidFill>
              <a:srgbClr val="68A5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58424" name="Freeform 42"/>
            <p:cNvSpPr>
              <a:spLocks/>
            </p:cNvSpPr>
            <p:nvPr/>
          </p:nvSpPr>
          <p:spPr bwMode="auto">
            <a:xfrm>
              <a:off x="3220" y="2601"/>
              <a:ext cx="24" cy="47"/>
            </a:xfrm>
            <a:custGeom>
              <a:avLst/>
              <a:gdLst>
                <a:gd name="T0" fmla="*/ 24 w 48"/>
                <a:gd name="T1" fmla="*/ 45 h 93"/>
                <a:gd name="T2" fmla="*/ 24 w 48"/>
                <a:gd name="T3" fmla="*/ 0 h 93"/>
                <a:gd name="T4" fmla="*/ 0 w 48"/>
                <a:gd name="T5" fmla="*/ 2 h 93"/>
                <a:gd name="T6" fmla="*/ 0 w 48"/>
                <a:gd name="T7" fmla="*/ 47 h 93"/>
                <a:gd name="T8" fmla="*/ 24 w 48"/>
                <a:gd name="T9" fmla="*/ 45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8" h="93">
                  <a:moveTo>
                    <a:pt x="48" y="89"/>
                  </a:moveTo>
                  <a:lnTo>
                    <a:pt x="48" y="0"/>
                  </a:lnTo>
                  <a:lnTo>
                    <a:pt x="0" y="3"/>
                  </a:lnTo>
                  <a:lnTo>
                    <a:pt x="0" y="93"/>
                  </a:lnTo>
                  <a:lnTo>
                    <a:pt x="48" y="89"/>
                  </a:lnTo>
                  <a:close/>
                </a:path>
              </a:pathLst>
            </a:custGeom>
            <a:solidFill>
              <a:srgbClr val="68A5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58425" name="Freeform 43"/>
            <p:cNvSpPr>
              <a:spLocks/>
            </p:cNvSpPr>
            <p:nvPr/>
          </p:nvSpPr>
          <p:spPr bwMode="auto">
            <a:xfrm>
              <a:off x="2361" y="1823"/>
              <a:ext cx="168" cy="116"/>
            </a:xfrm>
            <a:custGeom>
              <a:avLst/>
              <a:gdLst>
                <a:gd name="T0" fmla="*/ 0 w 337"/>
                <a:gd name="T1" fmla="*/ 47 h 232"/>
                <a:gd name="T2" fmla="*/ 168 w 337"/>
                <a:gd name="T3" fmla="*/ 116 h 232"/>
                <a:gd name="T4" fmla="*/ 32 w 337"/>
                <a:gd name="T5" fmla="*/ 0 h 232"/>
                <a:gd name="T6" fmla="*/ 0 w 337"/>
                <a:gd name="T7" fmla="*/ 47 h 2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7" h="232">
                  <a:moveTo>
                    <a:pt x="0" y="94"/>
                  </a:moveTo>
                  <a:lnTo>
                    <a:pt x="337" y="232"/>
                  </a:lnTo>
                  <a:lnTo>
                    <a:pt x="64" y="0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58426" name="Freeform 44"/>
            <p:cNvSpPr>
              <a:spLocks/>
            </p:cNvSpPr>
            <p:nvPr/>
          </p:nvSpPr>
          <p:spPr bwMode="auto">
            <a:xfrm>
              <a:off x="2698" y="1637"/>
              <a:ext cx="65" cy="196"/>
            </a:xfrm>
            <a:custGeom>
              <a:avLst/>
              <a:gdLst>
                <a:gd name="T0" fmla="*/ 0 w 132"/>
                <a:gd name="T1" fmla="*/ 9 h 392"/>
                <a:gd name="T2" fmla="*/ 65 w 132"/>
                <a:gd name="T3" fmla="*/ 196 h 392"/>
                <a:gd name="T4" fmla="*/ 56 w 132"/>
                <a:gd name="T5" fmla="*/ 0 h 392"/>
                <a:gd name="T6" fmla="*/ 0 w 132"/>
                <a:gd name="T7" fmla="*/ 9 h 3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32" h="392">
                  <a:moveTo>
                    <a:pt x="0" y="17"/>
                  </a:moveTo>
                  <a:lnTo>
                    <a:pt x="132" y="392"/>
                  </a:lnTo>
                  <a:lnTo>
                    <a:pt x="113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58427" name="Freeform 45"/>
            <p:cNvSpPr>
              <a:spLocks/>
            </p:cNvSpPr>
            <p:nvPr/>
          </p:nvSpPr>
          <p:spPr bwMode="auto">
            <a:xfrm>
              <a:off x="3180" y="1996"/>
              <a:ext cx="192" cy="96"/>
            </a:xfrm>
            <a:custGeom>
              <a:avLst/>
              <a:gdLst>
                <a:gd name="T0" fmla="*/ 192 w 383"/>
                <a:gd name="T1" fmla="*/ 0 h 194"/>
                <a:gd name="T2" fmla="*/ 0 w 383"/>
                <a:gd name="T3" fmla="*/ 96 h 194"/>
                <a:gd name="T4" fmla="*/ 192 w 383"/>
                <a:gd name="T5" fmla="*/ 56 h 194"/>
                <a:gd name="T6" fmla="*/ 192 w 383"/>
                <a:gd name="T7" fmla="*/ 0 h 19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83" h="194">
                  <a:moveTo>
                    <a:pt x="383" y="0"/>
                  </a:moveTo>
                  <a:lnTo>
                    <a:pt x="0" y="194"/>
                  </a:lnTo>
                  <a:lnTo>
                    <a:pt x="383" y="114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58428" name="Freeform 46"/>
            <p:cNvSpPr>
              <a:spLocks/>
            </p:cNvSpPr>
            <p:nvPr/>
          </p:nvSpPr>
          <p:spPr bwMode="auto">
            <a:xfrm>
              <a:off x="2424" y="2345"/>
              <a:ext cx="195" cy="160"/>
            </a:xfrm>
            <a:custGeom>
              <a:avLst/>
              <a:gdLst>
                <a:gd name="T0" fmla="*/ 195 w 391"/>
                <a:gd name="T1" fmla="*/ 0 h 320"/>
                <a:gd name="T2" fmla="*/ 0 w 391"/>
                <a:gd name="T3" fmla="*/ 105 h 320"/>
                <a:gd name="T4" fmla="*/ 36 w 391"/>
                <a:gd name="T5" fmla="*/ 160 h 320"/>
                <a:gd name="T6" fmla="*/ 195 w 391"/>
                <a:gd name="T7" fmla="*/ 0 h 3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91" h="320">
                  <a:moveTo>
                    <a:pt x="391" y="0"/>
                  </a:moveTo>
                  <a:lnTo>
                    <a:pt x="0" y="209"/>
                  </a:lnTo>
                  <a:lnTo>
                    <a:pt x="73" y="320"/>
                  </a:lnTo>
                  <a:lnTo>
                    <a:pt x="39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58429" name="Freeform 47"/>
            <p:cNvSpPr>
              <a:spLocks/>
            </p:cNvSpPr>
            <p:nvPr/>
          </p:nvSpPr>
          <p:spPr bwMode="auto">
            <a:xfrm>
              <a:off x="3179" y="2376"/>
              <a:ext cx="160" cy="150"/>
            </a:xfrm>
            <a:custGeom>
              <a:avLst/>
              <a:gdLst>
                <a:gd name="T0" fmla="*/ 0 w 319"/>
                <a:gd name="T1" fmla="*/ 0 h 301"/>
                <a:gd name="T2" fmla="*/ 160 w 319"/>
                <a:gd name="T3" fmla="*/ 97 h 301"/>
                <a:gd name="T4" fmla="*/ 127 w 319"/>
                <a:gd name="T5" fmla="*/ 150 h 301"/>
                <a:gd name="T6" fmla="*/ 0 w 319"/>
                <a:gd name="T7" fmla="*/ 0 h 30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19" h="301">
                  <a:moveTo>
                    <a:pt x="0" y="0"/>
                  </a:moveTo>
                  <a:lnTo>
                    <a:pt x="319" y="195"/>
                  </a:lnTo>
                  <a:lnTo>
                    <a:pt x="254" y="3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58430" name="Freeform 48"/>
            <p:cNvSpPr>
              <a:spLocks/>
            </p:cNvSpPr>
            <p:nvPr/>
          </p:nvSpPr>
          <p:spPr bwMode="auto">
            <a:xfrm>
              <a:off x="2741" y="2510"/>
              <a:ext cx="86" cy="216"/>
            </a:xfrm>
            <a:custGeom>
              <a:avLst/>
              <a:gdLst>
                <a:gd name="T0" fmla="*/ 86 w 173"/>
                <a:gd name="T1" fmla="*/ 0 h 433"/>
                <a:gd name="T2" fmla="*/ 0 w 173"/>
                <a:gd name="T3" fmla="*/ 197 h 433"/>
                <a:gd name="T4" fmla="*/ 56 w 173"/>
                <a:gd name="T5" fmla="*/ 216 h 433"/>
                <a:gd name="T6" fmla="*/ 86 w 173"/>
                <a:gd name="T7" fmla="*/ 0 h 43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73" h="433">
                  <a:moveTo>
                    <a:pt x="173" y="0"/>
                  </a:moveTo>
                  <a:lnTo>
                    <a:pt x="0" y="394"/>
                  </a:lnTo>
                  <a:lnTo>
                    <a:pt x="112" y="433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AR"/>
            </a:p>
          </p:txBody>
        </p:sp>
      </p:grpSp>
      <p:sp>
        <p:nvSpPr>
          <p:cNvPr id="210993" name="Rectangle 49"/>
          <p:cNvSpPr>
            <a:spLocks noGrp="1" noChangeArrowheads="1"/>
          </p:cNvSpPr>
          <p:nvPr>
            <p:ph type="title"/>
          </p:nvPr>
        </p:nvSpPr>
        <p:spPr>
          <a:xfrm>
            <a:off x="755576" y="115697"/>
            <a:ext cx="7315200" cy="1154097"/>
          </a:xfrm>
        </p:spPr>
        <p:txBody>
          <a:bodyPr/>
          <a:lstStyle/>
          <a:p>
            <a:pPr algn="ctr" eaLnBrk="1" hangingPunct="1">
              <a:defRPr/>
            </a:pPr>
            <a:r>
              <a:rPr lang="nb-NO" sz="3200" b="1" dirty="0" smtClean="0"/>
              <a:t>ESTRUCTURA  JERÁRQUICA</a:t>
            </a:r>
            <a:br>
              <a:rPr lang="nb-NO" sz="3200" b="1" dirty="0" smtClean="0"/>
            </a:br>
            <a:r>
              <a:rPr lang="nb-NO" sz="3200" b="1" dirty="0" smtClean="0"/>
              <a:t>DE PLANEACIÓN</a:t>
            </a:r>
            <a:endParaRPr lang="en-GB" sz="3200" b="1" dirty="0" smtClean="0"/>
          </a:p>
        </p:txBody>
      </p: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2895600" y="2362200"/>
            <a:ext cx="3200400" cy="609600"/>
            <a:chOff x="1824" y="1488"/>
            <a:chExt cx="2016" cy="384"/>
          </a:xfrm>
        </p:grpSpPr>
        <p:sp>
          <p:nvSpPr>
            <p:cNvPr id="58383" name="Rectangle 51"/>
            <p:cNvSpPr>
              <a:spLocks noChangeArrowheads="1"/>
            </p:cNvSpPr>
            <p:nvPr/>
          </p:nvSpPr>
          <p:spPr bwMode="auto">
            <a:xfrm>
              <a:off x="1824" y="1488"/>
              <a:ext cx="2016" cy="384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58384" name="Text Box 52"/>
            <p:cNvSpPr txBox="1">
              <a:spLocks noChangeArrowheads="1"/>
            </p:cNvSpPr>
            <p:nvPr/>
          </p:nvSpPr>
          <p:spPr bwMode="auto">
            <a:xfrm>
              <a:off x="1824" y="1536"/>
              <a:ext cx="197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nb-NO" sz="2400">
                  <a:latin typeface="Times New Roman" pitchFamily="18" charset="0"/>
                  <a:cs typeface="Times New Roman" pitchFamily="18" charset="0"/>
                </a:rPr>
                <a:t>PLAN ESTRATÉGICO</a:t>
              </a:r>
              <a:endParaRPr lang="en-GB" sz="24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3048000" y="3048000"/>
            <a:ext cx="3200400" cy="1524000"/>
            <a:chOff x="1920" y="1920"/>
            <a:chExt cx="2016" cy="960"/>
          </a:xfrm>
        </p:grpSpPr>
        <p:sp>
          <p:nvSpPr>
            <p:cNvPr id="58379" name="AutoShape 54"/>
            <p:cNvSpPr>
              <a:spLocks noChangeArrowheads="1"/>
            </p:cNvSpPr>
            <p:nvPr/>
          </p:nvSpPr>
          <p:spPr bwMode="auto">
            <a:xfrm>
              <a:off x="2208" y="1920"/>
              <a:ext cx="1248" cy="528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s-AR" sz="240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5" name="Group 55"/>
            <p:cNvGrpSpPr>
              <a:grpSpLocks/>
            </p:cNvGrpSpPr>
            <p:nvPr/>
          </p:nvGrpSpPr>
          <p:grpSpPr bwMode="auto">
            <a:xfrm>
              <a:off x="1920" y="2496"/>
              <a:ext cx="2016" cy="384"/>
              <a:chOff x="1824" y="1488"/>
              <a:chExt cx="2016" cy="384"/>
            </a:xfrm>
          </p:grpSpPr>
          <p:sp>
            <p:nvSpPr>
              <p:cNvPr id="58381" name="Rectangle 56"/>
              <p:cNvSpPr>
                <a:spLocks noChangeArrowheads="1"/>
              </p:cNvSpPr>
              <p:nvPr/>
            </p:nvSpPr>
            <p:spPr bwMode="auto">
              <a:xfrm>
                <a:off x="1824" y="1488"/>
                <a:ext cx="2016" cy="384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AR"/>
              </a:p>
            </p:txBody>
          </p:sp>
          <p:sp>
            <p:nvSpPr>
              <p:cNvPr id="58382" name="Text Box 57"/>
              <p:cNvSpPr txBox="1">
                <a:spLocks noChangeArrowheads="1"/>
              </p:cNvSpPr>
              <p:nvPr/>
            </p:nvSpPr>
            <p:spPr bwMode="auto">
              <a:xfrm>
                <a:off x="1824" y="1536"/>
                <a:ext cx="192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nb-NO" sz="2400">
                    <a:latin typeface="Times New Roman" pitchFamily="18" charset="0"/>
                    <a:cs typeface="Times New Roman" pitchFamily="18" charset="0"/>
                  </a:rPr>
                  <a:t>  PLANES TÁCTICOS</a:t>
                </a:r>
                <a:endParaRPr lang="en-GB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6" name="Group 58"/>
          <p:cNvGrpSpPr>
            <a:grpSpLocks/>
          </p:cNvGrpSpPr>
          <p:nvPr/>
        </p:nvGrpSpPr>
        <p:grpSpPr bwMode="auto">
          <a:xfrm>
            <a:off x="3048000" y="4724400"/>
            <a:ext cx="3311525" cy="1600200"/>
            <a:chOff x="1920" y="2976"/>
            <a:chExt cx="2086" cy="1008"/>
          </a:xfrm>
        </p:grpSpPr>
        <p:sp>
          <p:nvSpPr>
            <p:cNvPr id="58375" name="AutoShape 59"/>
            <p:cNvSpPr>
              <a:spLocks noChangeArrowheads="1"/>
            </p:cNvSpPr>
            <p:nvPr/>
          </p:nvSpPr>
          <p:spPr bwMode="auto">
            <a:xfrm>
              <a:off x="2208" y="2976"/>
              <a:ext cx="1248" cy="576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  <p:grpSp>
          <p:nvGrpSpPr>
            <p:cNvPr id="7" name="Group 60"/>
            <p:cNvGrpSpPr>
              <a:grpSpLocks/>
            </p:cNvGrpSpPr>
            <p:nvPr/>
          </p:nvGrpSpPr>
          <p:grpSpPr bwMode="auto">
            <a:xfrm>
              <a:off x="1920" y="3600"/>
              <a:ext cx="2086" cy="384"/>
              <a:chOff x="1824" y="1488"/>
              <a:chExt cx="2086" cy="384"/>
            </a:xfrm>
          </p:grpSpPr>
          <p:sp>
            <p:nvSpPr>
              <p:cNvPr id="58377" name="Rectangle 61"/>
              <p:cNvSpPr>
                <a:spLocks noChangeArrowheads="1"/>
              </p:cNvSpPr>
              <p:nvPr/>
            </p:nvSpPr>
            <p:spPr bwMode="auto">
              <a:xfrm>
                <a:off x="1824" y="1488"/>
                <a:ext cx="2016" cy="384"/>
              </a:xfrm>
              <a:prstGeom prst="rect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AR"/>
              </a:p>
            </p:txBody>
          </p:sp>
          <p:sp>
            <p:nvSpPr>
              <p:cNvPr id="58378" name="Text Box 62"/>
              <p:cNvSpPr txBox="1">
                <a:spLocks noChangeArrowheads="1"/>
              </p:cNvSpPr>
              <p:nvPr/>
            </p:nvSpPr>
            <p:spPr bwMode="auto">
              <a:xfrm>
                <a:off x="1824" y="1536"/>
                <a:ext cx="208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nb-NO" sz="2400">
                    <a:latin typeface="Times New Roman" pitchFamily="18" charset="0"/>
                    <a:cs typeface="Times New Roman" pitchFamily="18" charset="0"/>
                  </a:rPr>
                  <a:t>PLANES OPERATIVOS</a:t>
                </a:r>
                <a:endParaRPr lang="en-GB" sz="2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76777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332656"/>
            <a:ext cx="7315200" cy="115409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nb-NO" sz="3600" b="1" dirty="0" smtClean="0"/>
              <a:t>NIVELES DE LA ORGANIZACIÓN</a:t>
            </a:r>
            <a:endParaRPr lang="en-GB" sz="3600" b="1" dirty="0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1828800"/>
            <a:ext cx="8229600" cy="1447800"/>
            <a:chOff x="336" y="1152"/>
            <a:chExt cx="5184" cy="912"/>
          </a:xfrm>
        </p:grpSpPr>
        <p:sp>
          <p:nvSpPr>
            <p:cNvPr id="59402" name="AutoShape 4"/>
            <p:cNvSpPr>
              <a:spLocks noChangeArrowheads="1"/>
            </p:cNvSpPr>
            <p:nvPr/>
          </p:nvSpPr>
          <p:spPr bwMode="auto">
            <a:xfrm>
              <a:off x="336" y="1152"/>
              <a:ext cx="1776" cy="720"/>
            </a:xfrm>
            <a:prstGeom prst="rightArrow">
              <a:avLst>
                <a:gd name="adj1" fmla="val 50000"/>
                <a:gd name="adj2" fmla="val 61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b-NO" sz="2400" dirty="0">
                  <a:solidFill>
                    <a:schemeClr val="tx2"/>
                  </a:solidFill>
                  <a:cs typeface="Times New Roman" pitchFamily="18" charset="0"/>
                </a:rPr>
                <a:t>Nivel Estratégico</a:t>
              </a:r>
              <a:endParaRPr lang="en-GB" sz="2400" dirty="0">
                <a:solidFill>
                  <a:schemeClr val="tx2"/>
                </a:solidFill>
                <a:cs typeface="Times New Roman" pitchFamily="18" charset="0"/>
              </a:endParaRPr>
            </a:p>
          </p:txBody>
        </p:sp>
        <p:sp>
          <p:nvSpPr>
            <p:cNvPr id="59403" name="AutoShape 5"/>
            <p:cNvSpPr>
              <a:spLocks noChangeArrowheads="1"/>
            </p:cNvSpPr>
            <p:nvPr/>
          </p:nvSpPr>
          <p:spPr bwMode="auto">
            <a:xfrm>
              <a:off x="2304" y="1152"/>
              <a:ext cx="3216" cy="912"/>
            </a:xfrm>
            <a:prstGeom prst="downArrowCallout">
              <a:avLst>
                <a:gd name="adj1" fmla="val 88158"/>
                <a:gd name="adj2" fmla="val 88158"/>
                <a:gd name="adj3" fmla="val 16667"/>
                <a:gd name="adj4" fmla="val 6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b-NO" sz="2200" b="1" dirty="0">
                  <a:cs typeface="Times New Roman" pitchFamily="18" charset="0"/>
                </a:rPr>
                <a:t>Requiere información del medio ambiente,</a:t>
              </a:r>
            </a:p>
            <a:p>
              <a:pPr algn="ctr"/>
              <a:r>
                <a:rPr lang="nb-NO" sz="2200" b="1" dirty="0">
                  <a:cs typeface="Times New Roman" pitchFamily="18" charset="0"/>
                </a:rPr>
                <a:t>General, sectorial y general. </a:t>
              </a:r>
            </a:p>
            <a:p>
              <a:pPr algn="ctr"/>
              <a:r>
                <a:rPr lang="nb-NO" sz="2200" b="1" dirty="0">
                  <a:cs typeface="Times New Roman" pitchFamily="18" charset="0"/>
                </a:rPr>
                <a:t>Toma de decisiones </a:t>
              </a:r>
              <a:endParaRPr lang="en-GB" sz="2200" b="1" dirty="0">
                <a:cs typeface="Times New Roman" pitchFamily="18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609600" y="3276600"/>
            <a:ext cx="8077200" cy="1600200"/>
            <a:chOff x="384" y="2064"/>
            <a:chExt cx="5088" cy="1008"/>
          </a:xfrm>
        </p:grpSpPr>
        <p:sp>
          <p:nvSpPr>
            <p:cNvPr id="59400" name="AutoShape 7"/>
            <p:cNvSpPr>
              <a:spLocks noChangeArrowheads="1"/>
            </p:cNvSpPr>
            <p:nvPr/>
          </p:nvSpPr>
          <p:spPr bwMode="auto">
            <a:xfrm>
              <a:off x="384" y="2064"/>
              <a:ext cx="1776" cy="720"/>
            </a:xfrm>
            <a:prstGeom prst="rightArrow">
              <a:avLst>
                <a:gd name="adj1" fmla="val 50000"/>
                <a:gd name="adj2" fmla="val 61667"/>
              </a:avLst>
            </a:prstGeom>
            <a:solidFill>
              <a:srgbClr val="92D050"/>
            </a:solidFill>
            <a:ln w="9525">
              <a:solidFill>
                <a:srgbClr val="0000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b-NO" sz="2400" dirty="0">
                  <a:solidFill>
                    <a:schemeClr val="tx2">
                      <a:lumMod val="50000"/>
                    </a:schemeClr>
                  </a:solidFill>
                  <a:cs typeface="Times New Roman" pitchFamily="18" charset="0"/>
                </a:rPr>
                <a:t>Nivel Táctico</a:t>
              </a:r>
              <a:endParaRPr lang="en-GB" sz="2400" dirty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endParaRPr>
            </a:p>
          </p:txBody>
        </p:sp>
        <p:sp>
          <p:nvSpPr>
            <p:cNvPr id="59401" name="AutoShape 8"/>
            <p:cNvSpPr>
              <a:spLocks noChangeArrowheads="1"/>
            </p:cNvSpPr>
            <p:nvPr/>
          </p:nvSpPr>
          <p:spPr bwMode="auto">
            <a:xfrm>
              <a:off x="2352" y="2112"/>
              <a:ext cx="3120" cy="960"/>
            </a:xfrm>
            <a:prstGeom prst="downArrowCallout">
              <a:avLst>
                <a:gd name="adj1" fmla="val 81250"/>
                <a:gd name="adj2" fmla="val 81250"/>
                <a:gd name="adj3" fmla="val 16667"/>
                <a:gd name="adj4" fmla="val 6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b-NO" sz="2200" b="1" dirty="0">
                  <a:cs typeface="Times New Roman" pitchFamily="18" charset="0"/>
                </a:rPr>
                <a:t>Se toman las decisiones que tienen que</a:t>
              </a:r>
            </a:p>
            <a:p>
              <a:pPr algn="ctr"/>
              <a:r>
                <a:rPr lang="nb-NO" sz="2200" b="1" dirty="0">
                  <a:cs typeface="Times New Roman" pitchFamily="18" charset="0"/>
                </a:rPr>
                <a:t>Ver con asignación de recursos </a:t>
              </a:r>
            </a:p>
            <a:p>
              <a:pPr algn="ctr"/>
              <a:r>
                <a:rPr lang="nb-NO" sz="2200" b="1" dirty="0">
                  <a:cs typeface="Times New Roman" pitchFamily="18" charset="0"/>
                </a:rPr>
                <a:t>En el corto y mediano plazos</a:t>
              </a:r>
              <a:endParaRPr lang="en-GB" sz="2200" b="1" dirty="0">
                <a:cs typeface="Times New Roman" pitchFamily="18" charset="0"/>
              </a:endParaRP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685800" y="4876800"/>
            <a:ext cx="8001000" cy="1295400"/>
            <a:chOff x="432" y="3072"/>
            <a:chExt cx="5040" cy="816"/>
          </a:xfrm>
        </p:grpSpPr>
        <p:sp>
          <p:nvSpPr>
            <p:cNvPr id="59398" name="AutoShape 10"/>
            <p:cNvSpPr>
              <a:spLocks noChangeArrowheads="1"/>
            </p:cNvSpPr>
            <p:nvPr/>
          </p:nvSpPr>
          <p:spPr bwMode="auto">
            <a:xfrm>
              <a:off x="432" y="3072"/>
              <a:ext cx="1776" cy="720"/>
            </a:xfrm>
            <a:prstGeom prst="rightArrow">
              <a:avLst>
                <a:gd name="adj1" fmla="val 50000"/>
                <a:gd name="adj2" fmla="val 61667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b-NO" sz="2400" dirty="0">
                  <a:solidFill>
                    <a:schemeClr val="tx2"/>
                  </a:solidFill>
                  <a:cs typeface="Times New Roman" pitchFamily="18" charset="0"/>
                </a:rPr>
                <a:t>Nivel Operativo</a:t>
              </a:r>
              <a:endParaRPr lang="en-GB" sz="2400" dirty="0">
                <a:solidFill>
                  <a:schemeClr val="tx2"/>
                </a:solidFill>
                <a:cs typeface="Times New Roman" pitchFamily="18" charset="0"/>
              </a:endParaRPr>
            </a:p>
          </p:txBody>
        </p:sp>
        <p:sp>
          <p:nvSpPr>
            <p:cNvPr id="59399" name="Rectangle 11"/>
            <p:cNvSpPr>
              <a:spLocks noChangeArrowheads="1"/>
            </p:cNvSpPr>
            <p:nvPr/>
          </p:nvSpPr>
          <p:spPr bwMode="auto">
            <a:xfrm>
              <a:off x="2400" y="3072"/>
              <a:ext cx="3072" cy="8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nb-NO" sz="2200" b="1">
                  <a:cs typeface="Times New Roman" pitchFamily="18" charset="0"/>
                </a:rPr>
                <a:t>Giran en torno a los procedimientos.</a:t>
              </a:r>
            </a:p>
            <a:p>
              <a:pPr algn="ctr"/>
              <a:r>
                <a:rPr lang="nb-NO" sz="2200" b="1">
                  <a:cs typeface="Times New Roman" pitchFamily="18" charset="0"/>
                </a:rPr>
                <a:t>Decisiones de corto plazo</a:t>
              </a:r>
              <a:endParaRPr lang="en-GB" sz="2200" b="1"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193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81088" y="260648"/>
            <a:ext cx="7340600" cy="917575"/>
          </a:xfrm>
        </p:spPr>
        <p:txBody>
          <a:bodyPr/>
          <a:lstStyle/>
          <a:p>
            <a:pPr algn="ctr"/>
            <a:r>
              <a:rPr lang="es-MX" b="1" dirty="0">
                <a:latin typeface="Calibri" pitchFamily="34" charset="0"/>
              </a:rPr>
              <a:t>PLANEAMIENTO</a:t>
            </a:r>
            <a:endParaRPr lang="es-ES" b="1" dirty="0">
              <a:latin typeface="Calibri" pitchFamily="34" charset="0"/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27088" y="1628775"/>
            <a:ext cx="7848600" cy="49244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MX" sz="2400" b="1" dirty="0"/>
              <a:t>Estratégico</a:t>
            </a:r>
          </a:p>
          <a:p>
            <a:pPr lvl="1">
              <a:lnSpc>
                <a:spcPct val="90000"/>
              </a:lnSpc>
            </a:pPr>
            <a:r>
              <a:rPr lang="es-MX" sz="2400" dirty="0"/>
              <a:t>objetivos de largo y mediano plazo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s-MX" sz="2400" dirty="0"/>
          </a:p>
          <a:p>
            <a:pPr>
              <a:lnSpc>
                <a:spcPct val="90000"/>
              </a:lnSpc>
            </a:pPr>
            <a:r>
              <a:rPr lang="es-MX" sz="2400" b="1" dirty="0"/>
              <a:t>Táctico</a:t>
            </a:r>
            <a:r>
              <a:rPr lang="es-MX" sz="2400" dirty="0"/>
              <a:t> </a:t>
            </a:r>
          </a:p>
          <a:p>
            <a:pPr lvl="1">
              <a:lnSpc>
                <a:spcPct val="90000"/>
              </a:lnSpc>
            </a:pPr>
            <a:r>
              <a:rPr lang="es-MX" sz="2400" dirty="0"/>
              <a:t>metas de mediano plazo</a:t>
            </a:r>
          </a:p>
          <a:p>
            <a:pPr lvl="1">
              <a:lnSpc>
                <a:spcPct val="90000"/>
              </a:lnSpc>
            </a:pPr>
            <a:r>
              <a:rPr lang="es-MX" sz="2400" dirty="0"/>
              <a:t>Presupuestos</a:t>
            </a:r>
          </a:p>
          <a:p>
            <a:pPr lvl="1">
              <a:lnSpc>
                <a:spcPct val="90000"/>
              </a:lnSpc>
            </a:pPr>
            <a:r>
              <a:rPr lang="es-MX" sz="2400" dirty="0"/>
              <a:t>Programas – responsables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s-MX" sz="2400" dirty="0"/>
          </a:p>
          <a:p>
            <a:pPr>
              <a:lnSpc>
                <a:spcPct val="90000"/>
              </a:lnSpc>
            </a:pPr>
            <a:r>
              <a:rPr lang="es-MX" sz="2400" b="1" dirty="0"/>
              <a:t>Operativo</a:t>
            </a:r>
          </a:p>
          <a:p>
            <a:pPr lvl="1">
              <a:lnSpc>
                <a:spcPct val="90000"/>
              </a:lnSpc>
            </a:pPr>
            <a:r>
              <a:rPr lang="es-MX" sz="2400" dirty="0"/>
              <a:t>Tareas</a:t>
            </a:r>
          </a:p>
          <a:p>
            <a:pPr lvl="1">
              <a:lnSpc>
                <a:spcPct val="90000"/>
              </a:lnSpc>
            </a:pPr>
            <a:r>
              <a:rPr lang="es-MX" sz="2400" dirty="0"/>
              <a:t>Responsables</a:t>
            </a:r>
          </a:p>
          <a:p>
            <a:pPr lvl="1">
              <a:lnSpc>
                <a:spcPct val="90000"/>
              </a:lnSpc>
            </a:pPr>
            <a:r>
              <a:rPr lang="es-MX" sz="2400" dirty="0"/>
              <a:t>áreas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227134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214282" y="214290"/>
            <a:ext cx="828680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pPr algn="ctr"/>
            <a:r>
              <a:rPr lang="es-ES_tradnl" sz="2800" b="1" dirty="0">
                <a:solidFill>
                  <a:schemeClr val="tx2"/>
                </a:solidFill>
              </a:rPr>
              <a:t>INSTRUMENTOS PARA LA </a:t>
            </a:r>
            <a:r>
              <a:rPr lang="es-ES_tradnl" sz="2800" b="1" dirty="0" smtClean="0">
                <a:solidFill>
                  <a:schemeClr val="tx2"/>
                </a:solidFill>
              </a:rPr>
              <a:t>ASIGNACIÓN </a:t>
            </a:r>
            <a:r>
              <a:rPr lang="es-ES_tradnl" sz="2800" b="1" dirty="0">
                <a:solidFill>
                  <a:schemeClr val="tx2"/>
                </a:solidFill>
              </a:rPr>
              <a:t>DE LOS RECURSOS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3657600" y="2590800"/>
            <a:ext cx="381000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s-ES_tradnl" sz="240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s-ES_tradnl" sz="240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s-ES_tradnl" sz="240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s-ES_tradnl" sz="240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s-ES_tradnl" sz="240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s-ES_tradnl" sz="240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s-ES_tradnl" sz="240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s-ES_tradnl" sz="2400">
              <a:latin typeface="Times New Roman" pitchFamily="18" charset="0"/>
            </a:endParaRP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304800" y="2590800"/>
            <a:ext cx="4038600" cy="377190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s-ES_tradnl" sz="240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s-ES_tradnl" sz="240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s-ES_tradnl" sz="240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s-ES_tradnl" sz="240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s-ES_tradnl" sz="240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s-ES_tradnl" sz="240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s-ES_tradnl" sz="2400">
              <a:latin typeface="Times New Roman" pitchFamily="18" charset="0"/>
            </a:endParaRP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1143000" y="21336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sz="2400" b="1">
                <a:latin typeface="Times New Roman" pitchFamily="18" charset="0"/>
              </a:rPr>
              <a:t>PLANIFICACIÓN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914400" y="2819400"/>
            <a:ext cx="1600200" cy="873125"/>
          </a:xfrm>
          <a:prstGeom prst="rect">
            <a:avLst/>
          </a:prstGeom>
          <a:solidFill>
            <a:srgbClr val="33C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sz="2000" b="1">
                <a:latin typeface="Times New Roman" pitchFamily="18" charset="0"/>
              </a:rPr>
              <a:t>PLANES</a:t>
            </a:r>
          </a:p>
          <a:p>
            <a:pPr algn="ctr">
              <a:spcBef>
                <a:spcPct val="50000"/>
              </a:spcBef>
            </a:pPr>
            <a:endParaRPr lang="es-ES_tradnl" sz="2000" b="1">
              <a:latin typeface="Times New Roman" pitchFamily="18" charset="0"/>
            </a:endParaRP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1295400" y="3962400"/>
            <a:ext cx="1981200" cy="873125"/>
          </a:xfrm>
          <a:prstGeom prst="rect">
            <a:avLst/>
          </a:prstGeom>
          <a:solidFill>
            <a:srgbClr val="33CC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sz="2000" b="1">
                <a:latin typeface="Times New Roman" pitchFamily="18" charset="0"/>
              </a:rPr>
              <a:t>PROGRAMAS</a:t>
            </a:r>
          </a:p>
          <a:p>
            <a:pPr algn="ctr">
              <a:spcBef>
                <a:spcPct val="50000"/>
              </a:spcBef>
            </a:pPr>
            <a:endParaRPr lang="es-ES_tradnl" sz="2000" b="1">
              <a:latin typeface="Times New Roman" pitchFamily="18" charset="0"/>
            </a:endParaRP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4876800" y="2971800"/>
            <a:ext cx="167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sz="2000">
                <a:latin typeface="Times New Roman" pitchFamily="18" charset="0"/>
              </a:rPr>
              <a:t>¿Qué hacer?</a:t>
            </a:r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685800" y="32004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>
            <a:off x="685800" y="44196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685800" y="32004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/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5486400" y="4191000"/>
            <a:ext cx="198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sz="2000">
                <a:latin typeface="Times New Roman" pitchFamily="18" charset="0"/>
              </a:rPr>
              <a:t>¿Con qué hacer?</a:t>
            </a:r>
          </a:p>
        </p:txBody>
      </p:sp>
      <p:sp>
        <p:nvSpPr>
          <p:cNvPr id="60429" name="AutoShape 13"/>
          <p:cNvSpPr>
            <a:spLocks noChangeArrowheads="1"/>
          </p:cNvSpPr>
          <p:nvPr/>
        </p:nvSpPr>
        <p:spPr bwMode="auto">
          <a:xfrm>
            <a:off x="3352800" y="2971800"/>
            <a:ext cx="1524000" cy="533400"/>
          </a:xfrm>
          <a:custGeom>
            <a:avLst/>
            <a:gdLst>
              <a:gd name="T0" fmla="*/ 1143000 w 21600"/>
              <a:gd name="T1" fmla="*/ 0 h 21600"/>
              <a:gd name="T2" fmla="*/ 0 w 21600"/>
              <a:gd name="T3" fmla="*/ 266700 h 21600"/>
              <a:gd name="T4" fmla="*/ 1143000 w 21600"/>
              <a:gd name="T5" fmla="*/ 533400 h 21600"/>
              <a:gd name="T6" fmla="*/ 1524000 w 21600"/>
              <a:gd name="T7" fmla="*/ 2667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s-AR"/>
          </a:p>
        </p:txBody>
      </p:sp>
      <p:sp>
        <p:nvSpPr>
          <p:cNvPr id="60430" name="AutoShape 14"/>
          <p:cNvSpPr>
            <a:spLocks noChangeArrowheads="1"/>
          </p:cNvSpPr>
          <p:nvPr/>
        </p:nvSpPr>
        <p:spPr bwMode="auto">
          <a:xfrm>
            <a:off x="3962400" y="4114800"/>
            <a:ext cx="1524000" cy="533400"/>
          </a:xfrm>
          <a:custGeom>
            <a:avLst/>
            <a:gdLst>
              <a:gd name="T0" fmla="*/ 1143000 w 21600"/>
              <a:gd name="T1" fmla="*/ 0 h 21600"/>
              <a:gd name="T2" fmla="*/ 0 w 21600"/>
              <a:gd name="T3" fmla="*/ 266700 h 21600"/>
              <a:gd name="T4" fmla="*/ 1143000 w 21600"/>
              <a:gd name="T5" fmla="*/ 533400 h 21600"/>
              <a:gd name="T6" fmla="*/ 1524000 w 21600"/>
              <a:gd name="T7" fmla="*/ 2667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s-AR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990600" y="4648200"/>
            <a:ext cx="7391400" cy="1330325"/>
            <a:chOff x="624" y="2928"/>
            <a:chExt cx="4656" cy="838"/>
          </a:xfrm>
        </p:grpSpPr>
        <p:sp>
          <p:nvSpPr>
            <p:cNvPr id="60432" name="Text Box 16"/>
            <p:cNvSpPr txBox="1">
              <a:spLocks noChangeArrowheads="1"/>
            </p:cNvSpPr>
            <p:nvPr/>
          </p:nvSpPr>
          <p:spPr bwMode="auto">
            <a:xfrm>
              <a:off x="1008" y="3216"/>
              <a:ext cx="1584" cy="550"/>
            </a:xfrm>
            <a:prstGeom prst="rect">
              <a:avLst/>
            </a:prstGeom>
            <a:solidFill>
              <a:srgbClr val="33CC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7620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6200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s-ES_tradnl" sz="2000" b="1">
                  <a:latin typeface="Times New Roman" pitchFamily="18" charset="0"/>
                </a:rPr>
                <a:t>PRESUPUESTOS</a:t>
              </a:r>
            </a:p>
            <a:p>
              <a:pPr algn="ctr">
                <a:spcBef>
                  <a:spcPct val="50000"/>
                </a:spcBef>
              </a:pPr>
              <a:endParaRPr lang="es-ES_tradnl" sz="2000" b="1">
                <a:latin typeface="Times New Roman" pitchFamily="18" charset="0"/>
              </a:endParaRPr>
            </a:p>
          </p:txBody>
        </p:sp>
        <p:sp>
          <p:nvSpPr>
            <p:cNvPr id="60433" name="Line 17"/>
            <p:cNvSpPr>
              <a:spLocks noChangeShapeType="1"/>
            </p:cNvSpPr>
            <p:nvPr/>
          </p:nvSpPr>
          <p:spPr bwMode="auto">
            <a:xfrm>
              <a:off x="624" y="2928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60434" name="Line 18"/>
            <p:cNvSpPr>
              <a:spLocks noChangeShapeType="1"/>
            </p:cNvSpPr>
            <p:nvPr/>
          </p:nvSpPr>
          <p:spPr bwMode="auto">
            <a:xfrm>
              <a:off x="624" y="3696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60435" name="Line 19"/>
            <p:cNvSpPr>
              <a:spLocks noChangeShapeType="1"/>
            </p:cNvSpPr>
            <p:nvPr/>
          </p:nvSpPr>
          <p:spPr bwMode="auto">
            <a:xfrm>
              <a:off x="624" y="2928"/>
              <a:ext cx="1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60436" name="Text Box 20"/>
            <p:cNvSpPr txBox="1">
              <a:spLocks noChangeArrowheads="1"/>
            </p:cNvSpPr>
            <p:nvPr/>
          </p:nvSpPr>
          <p:spPr bwMode="auto">
            <a:xfrm>
              <a:off x="3648" y="3360"/>
              <a:ext cx="16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7620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6200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s-ES_tradnl" sz="2000">
                  <a:latin typeface="Times New Roman" pitchFamily="18" charset="0"/>
                </a:rPr>
                <a:t>¿Con cuánto hacer?</a:t>
              </a:r>
            </a:p>
          </p:txBody>
        </p:sp>
        <p:sp>
          <p:nvSpPr>
            <p:cNvPr id="60437" name="AutoShape 21"/>
            <p:cNvSpPr>
              <a:spLocks noChangeArrowheads="1"/>
            </p:cNvSpPr>
            <p:nvPr/>
          </p:nvSpPr>
          <p:spPr bwMode="auto">
            <a:xfrm>
              <a:off x="2736" y="3312"/>
              <a:ext cx="960" cy="336"/>
            </a:xfrm>
            <a:custGeom>
              <a:avLst/>
              <a:gdLst>
                <a:gd name="T0" fmla="*/ 720 w 21600"/>
                <a:gd name="T1" fmla="*/ 0 h 21600"/>
                <a:gd name="T2" fmla="*/ 0 w 21600"/>
                <a:gd name="T3" fmla="*/ 168 h 21600"/>
                <a:gd name="T4" fmla="*/ 720 w 21600"/>
                <a:gd name="T5" fmla="*/ 336 h 21600"/>
                <a:gd name="T6" fmla="*/ 960 w 21600"/>
                <a:gd name="T7" fmla="*/ 168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s-AR"/>
            </a:p>
          </p:txBody>
        </p:sp>
      </p:grpSp>
    </p:spTree>
    <p:extLst>
      <p:ext uri="{BB962C8B-B14F-4D97-AF65-F5344CB8AC3E}">
        <p14:creationId xmlns:p14="http://schemas.microsoft.com/office/powerpoint/2010/main" val="2040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357158" y="285728"/>
            <a:ext cx="8242331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pPr algn="ctr"/>
            <a:r>
              <a:rPr lang="es-ES_tradnl" sz="2800" b="1" dirty="0">
                <a:solidFill>
                  <a:schemeClr val="tx2"/>
                </a:solidFill>
              </a:rPr>
              <a:t>MECANISMOS DE LA </a:t>
            </a:r>
            <a:r>
              <a:rPr lang="es-ES_tradnl" sz="2800" b="1" dirty="0" smtClean="0">
                <a:solidFill>
                  <a:schemeClr val="tx2"/>
                </a:solidFill>
              </a:rPr>
              <a:t>ASIGNACIÓN </a:t>
            </a:r>
            <a:r>
              <a:rPr lang="es-ES_tradnl" sz="2800" b="1" dirty="0">
                <a:solidFill>
                  <a:schemeClr val="tx2"/>
                </a:solidFill>
              </a:rPr>
              <a:t>DE LOS RECURSOS</a:t>
            </a: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685800" y="4038600"/>
            <a:ext cx="2362200" cy="1023938"/>
          </a:xfrm>
          <a:prstGeom prst="rect">
            <a:avLst/>
          </a:prstGeom>
          <a:solidFill>
            <a:srgbClr val="33CCFF"/>
          </a:solidFill>
          <a:ln w="19050">
            <a:solidFill>
              <a:srgbClr val="CC0000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rgbClr val="FFFF00"/>
            </a:outerShdw>
          </a:effectLst>
        </p:spPr>
        <p:txBody>
          <a:bodyPr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sz="2400" b="1">
                <a:latin typeface="Times New Roman" pitchFamily="18" charset="0"/>
              </a:rPr>
              <a:t>TÁCTICAS</a:t>
            </a:r>
          </a:p>
          <a:p>
            <a:pPr algn="ctr">
              <a:spcBef>
                <a:spcPct val="50000"/>
              </a:spcBef>
            </a:pPr>
            <a:endParaRPr lang="es-ES_tradnl" sz="2400" b="1">
              <a:latin typeface="Times New Roman" pitchFamily="18" charset="0"/>
            </a:endParaRP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6781800" y="2286000"/>
            <a:ext cx="167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sz="2000">
                <a:latin typeface="Times New Roman" pitchFamily="18" charset="0"/>
              </a:rPr>
              <a:t>¿Qué?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457200" y="1981200"/>
            <a:ext cx="2895600" cy="3771900"/>
          </a:xfrm>
          <a:prstGeom prst="rect">
            <a:avLst/>
          </a:prstGeom>
          <a:noFill/>
          <a:ln w="28575">
            <a:solidFill>
              <a:srgbClr val="FFFF00"/>
            </a:solidFill>
            <a:prstDash val="sysDot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s-ES_tradnl" sz="240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s-ES_tradnl" sz="240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s-ES_tradnl" sz="240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s-ES_tradnl" sz="240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s-ES_tradnl" sz="240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s-ES_tradnl" sz="240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s-ES_tradnl" sz="2400">
              <a:latin typeface="Times New Roman" pitchFamily="18" charset="0"/>
            </a:endParaRP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533400" y="1371600"/>
            <a:ext cx="2743200" cy="469900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sz="2400" b="1">
                <a:latin typeface="Times New Roman" pitchFamily="18" charset="0"/>
              </a:rPr>
              <a:t>PLANIFICACIÓN</a:t>
            </a: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6705600" y="2819400"/>
            <a:ext cx="198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sz="2000">
                <a:latin typeface="Times New Roman" pitchFamily="18" charset="0"/>
              </a:rPr>
              <a:t>¿Con qué?</a:t>
            </a:r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6553200" y="3276600"/>
            <a:ext cx="259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sz="2000">
                <a:latin typeface="Times New Roman" pitchFamily="18" charset="0"/>
              </a:rPr>
              <a:t>¿Con cuanto hacer?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09600" y="2133600"/>
            <a:ext cx="5791200" cy="1711325"/>
            <a:chOff x="384" y="1344"/>
            <a:chExt cx="3648" cy="1078"/>
          </a:xfrm>
        </p:grpSpPr>
        <p:sp>
          <p:nvSpPr>
            <p:cNvPr id="62478" name="Text Box 10"/>
            <p:cNvSpPr txBox="1">
              <a:spLocks noChangeArrowheads="1"/>
            </p:cNvSpPr>
            <p:nvPr/>
          </p:nvSpPr>
          <p:spPr bwMode="auto">
            <a:xfrm>
              <a:off x="384" y="1344"/>
              <a:ext cx="1536" cy="645"/>
            </a:xfrm>
            <a:prstGeom prst="rect">
              <a:avLst/>
            </a:prstGeom>
            <a:solidFill>
              <a:srgbClr val="33CCFF"/>
            </a:solidFill>
            <a:ln w="19050">
              <a:solidFill>
                <a:srgbClr val="CC0000"/>
              </a:solidFill>
              <a:miter lim="800000"/>
              <a:headEnd type="none" w="sm" len="sm"/>
              <a:tailEnd type="none" w="sm" len="sm"/>
            </a:ln>
            <a:effectLst>
              <a:outerShdw dist="107763" dir="2700000" algn="ctr" rotWithShape="0">
                <a:srgbClr val="FFFF00"/>
              </a:outerShdw>
            </a:effectLst>
          </p:spPr>
          <p:txBody>
            <a:bodyPr>
              <a:spAutoFit/>
            </a:bodyPr>
            <a:lstStyle>
              <a:lvl1pPr defTabSz="7620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6200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s-ES_tradnl" sz="2400" b="1" dirty="0">
                  <a:latin typeface="Times New Roman" pitchFamily="18" charset="0"/>
                </a:rPr>
                <a:t>ESTRATEGIAS</a:t>
              </a:r>
            </a:p>
            <a:p>
              <a:pPr algn="ctr">
                <a:spcBef>
                  <a:spcPct val="50000"/>
                </a:spcBef>
              </a:pPr>
              <a:endParaRPr lang="es-ES_tradnl" sz="2400" b="1" dirty="0">
                <a:latin typeface="Times New Roman" pitchFamily="18" charset="0"/>
              </a:endParaRPr>
            </a:p>
          </p:txBody>
        </p:sp>
        <p:sp>
          <p:nvSpPr>
            <p:cNvPr id="62479" name="Text Box 11"/>
            <p:cNvSpPr txBox="1">
              <a:spLocks noChangeArrowheads="1"/>
            </p:cNvSpPr>
            <p:nvPr/>
          </p:nvSpPr>
          <p:spPr bwMode="auto">
            <a:xfrm>
              <a:off x="2592" y="1392"/>
              <a:ext cx="1008" cy="262"/>
            </a:xfrm>
            <a:prstGeom prst="rect">
              <a:avLst/>
            </a:prstGeom>
            <a:solidFill>
              <a:srgbClr val="9966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rgbClr val="FFFF00"/>
              </a:outerShdw>
            </a:effectLst>
          </p:spPr>
          <p:txBody>
            <a:bodyPr>
              <a:spAutoFit/>
            </a:bodyPr>
            <a:lstStyle>
              <a:lvl1pPr defTabSz="7620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6200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s-ES_tradnl" sz="2000" b="1">
                  <a:latin typeface="Times New Roman" pitchFamily="18" charset="0"/>
                </a:rPr>
                <a:t>PLANES</a:t>
              </a:r>
            </a:p>
          </p:txBody>
        </p:sp>
        <p:sp>
          <p:nvSpPr>
            <p:cNvPr id="62480" name="Text Box 12"/>
            <p:cNvSpPr txBox="1">
              <a:spLocks noChangeArrowheads="1"/>
            </p:cNvSpPr>
            <p:nvPr/>
          </p:nvSpPr>
          <p:spPr bwMode="auto">
            <a:xfrm>
              <a:off x="2592" y="1776"/>
              <a:ext cx="1296" cy="262"/>
            </a:xfrm>
            <a:prstGeom prst="rect">
              <a:avLst/>
            </a:prstGeom>
            <a:solidFill>
              <a:srgbClr val="9966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rgbClr val="FFFF00"/>
              </a:outerShdw>
            </a:effectLst>
          </p:spPr>
          <p:txBody>
            <a:bodyPr>
              <a:spAutoFit/>
            </a:bodyPr>
            <a:lstStyle>
              <a:lvl1pPr defTabSz="7620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6200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s-ES_tradnl" sz="2000" b="1">
                  <a:latin typeface="Times New Roman" pitchFamily="18" charset="0"/>
                </a:rPr>
                <a:t>PROGRAMAS</a:t>
              </a:r>
            </a:p>
          </p:txBody>
        </p:sp>
        <p:sp>
          <p:nvSpPr>
            <p:cNvPr id="62481" name="Text Box 13"/>
            <p:cNvSpPr txBox="1">
              <a:spLocks noChangeArrowheads="1"/>
            </p:cNvSpPr>
            <p:nvPr/>
          </p:nvSpPr>
          <p:spPr bwMode="auto">
            <a:xfrm>
              <a:off x="2592" y="2160"/>
              <a:ext cx="1440" cy="262"/>
            </a:xfrm>
            <a:prstGeom prst="rect">
              <a:avLst/>
            </a:prstGeom>
            <a:solidFill>
              <a:srgbClr val="9966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rgbClr val="FFFF00"/>
              </a:outerShdw>
            </a:effectLst>
          </p:spPr>
          <p:txBody>
            <a:bodyPr>
              <a:spAutoFit/>
            </a:bodyPr>
            <a:lstStyle>
              <a:lvl1pPr defTabSz="7620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6200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s-ES_tradnl" sz="2000" b="1">
                  <a:latin typeface="Times New Roman" pitchFamily="18" charset="0"/>
                </a:rPr>
                <a:t>PRESUPUESTOS</a:t>
              </a:r>
            </a:p>
          </p:txBody>
        </p:sp>
        <p:sp>
          <p:nvSpPr>
            <p:cNvPr id="62482" name="Text Box 14"/>
            <p:cNvSpPr txBox="1">
              <a:spLocks noChangeArrowheads="1"/>
            </p:cNvSpPr>
            <p:nvPr/>
          </p:nvSpPr>
          <p:spPr bwMode="auto">
            <a:xfrm>
              <a:off x="528" y="2112"/>
              <a:ext cx="105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defTabSz="7620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76200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7620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s-ES_tradnl" sz="2000">
                  <a:latin typeface="Times New Roman" pitchFamily="18" charset="0"/>
                </a:rPr>
                <a:t>¿Cómo hacer?</a:t>
              </a:r>
            </a:p>
          </p:txBody>
        </p:sp>
        <p:sp>
          <p:nvSpPr>
            <p:cNvPr id="62483" name="AutoShape 15"/>
            <p:cNvSpPr>
              <a:spLocks noChangeArrowheads="1"/>
            </p:cNvSpPr>
            <p:nvPr/>
          </p:nvSpPr>
          <p:spPr bwMode="auto">
            <a:xfrm>
              <a:off x="1536" y="2112"/>
              <a:ext cx="720" cy="240"/>
            </a:xfrm>
            <a:custGeom>
              <a:avLst/>
              <a:gdLst>
                <a:gd name="T0" fmla="*/ 540 w 21600"/>
                <a:gd name="T1" fmla="*/ 0 h 21600"/>
                <a:gd name="T2" fmla="*/ 0 w 21600"/>
                <a:gd name="T3" fmla="*/ 120 h 21600"/>
                <a:gd name="T4" fmla="*/ 540 w 21600"/>
                <a:gd name="T5" fmla="*/ 240 h 21600"/>
                <a:gd name="T6" fmla="*/ 720 w 21600"/>
                <a:gd name="T7" fmla="*/ 12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90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  <p:sp>
          <p:nvSpPr>
            <p:cNvPr id="62484" name="AutoShape 16"/>
            <p:cNvSpPr>
              <a:spLocks/>
            </p:cNvSpPr>
            <p:nvPr/>
          </p:nvSpPr>
          <p:spPr bwMode="auto">
            <a:xfrm>
              <a:off x="2304" y="1584"/>
              <a:ext cx="96" cy="816"/>
            </a:xfrm>
            <a:prstGeom prst="leftBrace">
              <a:avLst>
                <a:gd name="adj1" fmla="val 70833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AR"/>
            </a:p>
          </p:txBody>
        </p:sp>
      </p:grpSp>
      <p:sp>
        <p:nvSpPr>
          <p:cNvPr id="62474" name="Text Box 17"/>
          <p:cNvSpPr txBox="1">
            <a:spLocks noChangeArrowheads="1"/>
          </p:cNvSpPr>
          <p:nvPr/>
        </p:nvSpPr>
        <p:spPr bwMode="auto">
          <a:xfrm>
            <a:off x="4114800" y="4953000"/>
            <a:ext cx="2514600" cy="1006475"/>
          </a:xfrm>
          <a:prstGeom prst="rect">
            <a:avLst/>
          </a:prstGeom>
          <a:solidFill>
            <a:srgbClr val="9966FF"/>
          </a:solidFill>
          <a:ln>
            <a:noFill/>
          </a:ln>
          <a:effectLst>
            <a:outerShdw dist="35921" dir="2700000" algn="ctr" rotWithShape="0">
              <a:srgbClr val="FFFF00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sz="2000" b="1" dirty="0" smtClean="0">
                <a:latin typeface="Times New Roman" pitchFamily="18" charset="0"/>
              </a:rPr>
              <a:t>PERMITEN</a:t>
            </a:r>
            <a:r>
              <a:rPr lang="es-ES_tradnl" sz="2000" dirty="0" smtClean="0">
                <a:latin typeface="Times New Roman" pitchFamily="18" charset="0"/>
              </a:rPr>
              <a:t> </a:t>
            </a:r>
            <a:r>
              <a:rPr lang="es-ES_tradnl" sz="2000" b="1" dirty="0">
                <a:latin typeface="Times New Roman" pitchFamily="18" charset="0"/>
              </a:rPr>
              <a:t>VIABILIZAR</a:t>
            </a:r>
            <a:r>
              <a:rPr lang="es-ES_tradnl" sz="2000" dirty="0">
                <a:latin typeface="Times New Roman" pitchFamily="18" charset="0"/>
              </a:rPr>
              <a:t> </a:t>
            </a:r>
            <a:r>
              <a:rPr lang="es-ES_tradnl" sz="2000" b="1" dirty="0">
                <a:latin typeface="Times New Roman" pitchFamily="18" charset="0"/>
              </a:rPr>
              <a:t>LAS</a:t>
            </a:r>
            <a:r>
              <a:rPr lang="es-ES_tradnl" sz="2000" dirty="0">
                <a:latin typeface="Times New Roman" pitchFamily="18" charset="0"/>
              </a:rPr>
              <a:t> </a:t>
            </a:r>
            <a:r>
              <a:rPr lang="es-ES_tradnl" sz="2000" b="1" dirty="0">
                <a:latin typeface="Times New Roman" pitchFamily="18" charset="0"/>
              </a:rPr>
              <a:t>ESTRATEGIAS</a:t>
            </a:r>
          </a:p>
        </p:txBody>
      </p:sp>
      <p:sp>
        <p:nvSpPr>
          <p:cNvPr id="62475" name="AutoShape 18"/>
          <p:cNvSpPr>
            <a:spLocks/>
          </p:cNvSpPr>
          <p:nvPr/>
        </p:nvSpPr>
        <p:spPr bwMode="auto">
          <a:xfrm>
            <a:off x="6553200" y="2514600"/>
            <a:ext cx="152400" cy="1219200"/>
          </a:xfrm>
          <a:prstGeom prst="rightBrace">
            <a:avLst>
              <a:gd name="adj1" fmla="val 66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/>
          </a:p>
        </p:txBody>
      </p:sp>
      <p:sp>
        <p:nvSpPr>
          <p:cNvPr id="62476" name="AutoShape 19"/>
          <p:cNvSpPr>
            <a:spLocks noChangeArrowheads="1"/>
          </p:cNvSpPr>
          <p:nvPr/>
        </p:nvSpPr>
        <p:spPr bwMode="auto">
          <a:xfrm>
            <a:off x="2438400" y="5181600"/>
            <a:ext cx="1143000" cy="381000"/>
          </a:xfrm>
          <a:custGeom>
            <a:avLst/>
            <a:gdLst>
              <a:gd name="T0" fmla="*/ 857250 w 21600"/>
              <a:gd name="T1" fmla="*/ 0 h 21600"/>
              <a:gd name="T2" fmla="*/ 0 w 21600"/>
              <a:gd name="T3" fmla="*/ 190500 h 21600"/>
              <a:gd name="T4" fmla="*/ 857250 w 21600"/>
              <a:gd name="T5" fmla="*/ 381000 h 21600"/>
              <a:gd name="T6" fmla="*/ 1143000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/>
          </a:p>
        </p:txBody>
      </p:sp>
      <p:sp>
        <p:nvSpPr>
          <p:cNvPr id="62477" name="AutoShape 20"/>
          <p:cNvSpPr>
            <a:spLocks/>
          </p:cNvSpPr>
          <p:nvPr/>
        </p:nvSpPr>
        <p:spPr bwMode="auto">
          <a:xfrm>
            <a:off x="3733800" y="4800600"/>
            <a:ext cx="152400" cy="1295400"/>
          </a:xfrm>
          <a:prstGeom prst="leftBrace">
            <a:avLst>
              <a:gd name="adj1" fmla="val 70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6884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16632"/>
            <a:ext cx="7315200" cy="1154097"/>
          </a:xfrm>
        </p:spPr>
        <p:txBody>
          <a:bodyPr/>
          <a:lstStyle/>
          <a:p>
            <a:pPr algn="ctr"/>
            <a:r>
              <a:rPr lang="es-MX" b="1" dirty="0"/>
              <a:t>LA GESTIÓN PÚBLICA</a:t>
            </a:r>
            <a:endParaRPr lang="es-ES" b="1" dirty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99592" y="2204864"/>
            <a:ext cx="7315200" cy="3539527"/>
          </a:xfrm>
        </p:spPr>
        <p:txBody>
          <a:bodyPr/>
          <a:lstStyle/>
          <a:p>
            <a:r>
              <a:rPr lang="es-MX" sz="3200" b="1" dirty="0"/>
              <a:t>La ejecución</a:t>
            </a:r>
          </a:p>
          <a:p>
            <a:endParaRPr lang="es-MX" sz="3200" dirty="0"/>
          </a:p>
          <a:p>
            <a:pPr lvl="1"/>
            <a:r>
              <a:rPr lang="es-MX" sz="3000" dirty="0"/>
              <a:t>Concreción de la acción</a:t>
            </a:r>
          </a:p>
          <a:p>
            <a:pPr lvl="2"/>
            <a:r>
              <a:rPr lang="es-MX" sz="2800" dirty="0"/>
              <a:t>Elección combinación insumo-producto</a:t>
            </a:r>
          </a:p>
          <a:p>
            <a:pPr lvl="2"/>
            <a:r>
              <a:rPr lang="es-MX" sz="2800" dirty="0"/>
              <a:t>Adaptación al período de ejecución</a:t>
            </a:r>
          </a:p>
          <a:p>
            <a:endParaRPr lang="es-MX" sz="3200" dirty="0"/>
          </a:p>
          <a:p>
            <a:pPr lvl="1"/>
            <a:endParaRPr lang="es-ES" sz="3000" dirty="0"/>
          </a:p>
        </p:txBody>
      </p:sp>
    </p:spTree>
    <p:extLst>
      <p:ext uri="{BB962C8B-B14F-4D97-AF65-F5344CB8AC3E}">
        <p14:creationId xmlns:p14="http://schemas.microsoft.com/office/powerpoint/2010/main" val="1269251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430212" y="142852"/>
            <a:ext cx="8713788" cy="500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pPr algn="ctr"/>
            <a:r>
              <a:rPr lang="es-ES_tradnl" sz="2800" b="1" dirty="0">
                <a:solidFill>
                  <a:schemeClr val="tx2"/>
                </a:solidFill>
              </a:rPr>
              <a:t>ELEMENTOS DE LA </a:t>
            </a:r>
            <a:r>
              <a:rPr lang="es-ES_tradnl" sz="2800" b="1" dirty="0" smtClean="0">
                <a:solidFill>
                  <a:schemeClr val="tx2"/>
                </a:solidFill>
              </a:rPr>
              <a:t>ASIGNACIÓN </a:t>
            </a:r>
            <a:r>
              <a:rPr lang="es-ES_tradnl" sz="2800" b="1" dirty="0">
                <a:solidFill>
                  <a:schemeClr val="tx2"/>
                </a:solidFill>
              </a:rPr>
              <a:t>DE LOS RECURSOS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5867400" y="1412875"/>
            <a:ext cx="1981200" cy="873125"/>
          </a:xfrm>
          <a:prstGeom prst="rect">
            <a:avLst/>
          </a:prstGeom>
          <a:solidFill>
            <a:srgbClr val="6666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sz="2000" b="1">
                <a:latin typeface="Times New Roman" pitchFamily="18" charset="0"/>
              </a:rPr>
              <a:t>MOTIVACIÓN</a:t>
            </a:r>
          </a:p>
          <a:p>
            <a:pPr algn="ctr">
              <a:spcBef>
                <a:spcPct val="50000"/>
              </a:spcBef>
            </a:pPr>
            <a:endParaRPr lang="es-ES_tradnl" sz="2000" b="1">
              <a:latin typeface="Times New Roman" pitchFamily="18" charset="0"/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331913" y="1412875"/>
            <a:ext cx="2362200" cy="873125"/>
          </a:xfrm>
          <a:prstGeom prst="rect">
            <a:avLst/>
          </a:prstGeom>
          <a:solidFill>
            <a:srgbClr val="6666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sz="2000" b="1">
                <a:latin typeface="Times New Roman" pitchFamily="18" charset="0"/>
              </a:rPr>
              <a:t>COMUNICACIÓN</a:t>
            </a:r>
          </a:p>
          <a:p>
            <a:pPr algn="ctr">
              <a:spcBef>
                <a:spcPct val="50000"/>
              </a:spcBef>
            </a:pPr>
            <a:endParaRPr lang="es-ES_tradnl" sz="2000" b="1">
              <a:latin typeface="Times New Roman" pitchFamily="18" charset="0"/>
            </a:endParaRP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228600" y="2636838"/>
            <a:ext cx="2514600" cy="873125"/>
          </a:xfrm>
          <a:prstGeom prst="rect">
            <a:avLst/>
          </a:prstGeom>
          <a:solidFill>
            <a:srgbClr val="6666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sz="2000" b="1">
                <a:latin typeface="Times New Roman" pitchFamily="18" charset="0"/>
              </a:rPr>
              <a:t>LIDERAZGO           </a:t>
            </a:r>
          </a:p>
          <a:p>
            <a:pPr algn="ctr">
              <a:spcBef>
                <a:spcPct val="50000"/>
              </a:spcBef>
            </a:pPr>
            <a:endParaRPr lang="es-ES_tradnl" sz="2000" b="1">
              <a:latin typeface="Times New Roman" pitchFamily="18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323850" y="4149725"/>
            <a:ext cx="2514600" cy="873125"/>
          </a:xfrm>
          <a:prstGeom prst="rect">
            <a:avLst/>
          </a:prstGeom>
          <a:solidFill>
            <a:srgbClr val="6666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sz="2000" b="1">
                <a:latin typeface="Times New Roman" pitchFamily="18" charset="0"/>
              </a:rPr>
              <a:t>SENTIDO </a:t>
            </a:r>
          </a:p>
          <a:p>
            <a:pPr algn="ctr">
              <a:spcBef>
                <a:spcPct val="50000"/>
              </a:spcBef>
            </a:pPr>
            <a:r>
              <a:rPr lang="es-ES_tradnl" sz="2000" b="1">
                <a:latin typeface="Times New Roman" pitchFamily="18" charset="0"/>
              </a:rPr>
              <a:t>COMÚN </a:t>
            </a: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6450013" y="2636838"/>
            <a:ext cx="2514600" cy="720725"/>
          </a:xfrm>
          <a:prstGeom prst="rect">
            <a:avLst/>
          </a:prstGeom>
          <a:solidFill>
            <a:srgbClr val="6666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sz="2000" b="1">
                <a:latin typeface="Times New Roman" pitchFamily="18" charset="0"/>
              </a:rPr>
              <a:t>PROMOCIÓN Y TESTIMONIO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6234113" y="4149725"/>
            <a:ext cx="2514600" cy="873125"/>
          </a:xfrm>
          <a:prstGeom prst="rect">
            <a:avLst/>
          </a:prstGeom>
          <a:solidFill>
            <a:srgbClr val="6666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sz="2000" b="1">
                <a:latin typeface="Times New Roman" pitchFamily="18" charset="0"/>
              </a:rPr>
              <a:t>COMPROMISO       </a:t>
            </a:r>
          </a:p>
          <a:p>
            <a:pPr algn="ctr">
              <a:spcBef>
                <a:spcPct val="50000"/>
              </a:spcBef>
            </a:pPr>
            <a:endParaRPr lang="es-ES_tradnl" sz="2000" b="1">
              <a:latin typeface="Times New Roman" pitchFamily="18" charset="0"/>
            </a:endParaRPr>
          </a:p>
        </p:txBody>
      </p:sp>
      <p:sp>
        <p:nvSpPr>
          <p:cNvPr id="61449" name="AutoShape 9"/>
          <p:cNvSpPr>
            <a:spLocks noChangeArrowheads="1"/>
          </p:cNvSpPr>
          <p:nvPr/>
        </p:nvSpPr>
        <p:spPr bwMode="auto">
          <a:xfrm rot="547180">
            <a:off x="735013" y="1570038"/>
            <a:ext cx="381000" cy="1066800"/>
          </a:xfrm>
          <a:prstGeom prst="curvedRightArrow">
            <a:avLst>
              <a:gd name="adj1" fmla="val 56000"/>
              <a:gd name="adj2" fmla="val 112000"/>
              <a:gd name="adj3" fmla="val 33333"/>
            </a:avLst>
          </a:prstGeom>
          <a:solidFill>
            <a:srgbClr val="FFFF99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AR"/>
          </a:p>
        </p:txBody>
      </p:sp>
      <p:sp>
        <p:nvSpPr>
          <p:cNvPr id="61450" name="AutoShape 10"/>
          <p:cNvSpPr>
            <a:spLocks noChangeArrowheads="1"/>
          </p:cNvSpPr>
          <p:nvPr/>
        </p:nvSpPr>
        <p:spPr bwMode="auto">
          <a:xfrm rot="-1179229">
            <a:off x="457200" y="3357563"/>
            <a:ext cx="381000" cy="1066800"/>
          </a:xfrm>
          <a:prstGeom prst="curvedRightArrow">
            <a:avLst>
              <a:gd name="adj1" fmla="val 56000"/>
              <a:gd name="adj2" fmla="val 112000"/>
              <a:gd name="adj3" fmla="val 33333"/>
            </a:avLst>
          </a:prstGeom>
          <a:solidFill>
            <a:srgbClr val="FFFF99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AR"/>
          </a:p>
        </p:txBody>
      </p:sp>
      <p:sp>
        <p:nvSpPr>
          <p:cNvPr id="61451" name="AutoShape 11"/>
          <p:cNvSpPr>
            <a:spLocks noChangeArrowheads="1"/>
          </p:cNvSpPr>
          <p:nvPr/>
        </p:nvSpPr>
        <p:spPr bwMode="auto">
          <a:xfrm rot="-10379188">
            <a:off x="8512175" y="3141663"/>
            <a:ext cx="381000" cy="1066800"/>
          </a:xfrm>
          <a:prstGeom prst="curvedRightArrow">
            <a:avLst>
              <a:gd name="adj1" fmla="val 56000"/>
              <a:gd name="adj2" fmla="val 112000"/>
              <a:gd name="adj3" fmla="val 33333"/>
            </a:avLst>
          </a:prstGeom>
          <a:solidFill>
            <a:srgbClr val="FFFF99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AR"/>
          </a:p>
        </p:txBody>
      </p:sp>
      <p:sp>
        <p:nvSpPr>
          <p:cNvPr id="61452" name="AutoShape 12"/>
          <p:cNvSpPr>
            <a:spLocks noChangeArrowheads="1"/>
          </p:cNvSpPr>
          <p:nvPr/>
        </p:nvSpPr>
        <p:spPr bwMode="auto">
          <a:xfrm rot="10786012">
            <a:off x="7667625" y="1628775"/>
            <a:ext cx="381000" cy="1066800"/>
          </a:xfrm>
          <a:prstGeom prst="curvedRightArrow">
            <a:avLst>
              <a:gd name="adj1" fmla="val 56000"/>
              <a:gd name="adj2" fmla="val 112000"/>
              <a:gd name="adj3" fmla="val 33333"/>
            </a:avLst>
          </a:prstGeom>
          <a:solidFill>
            <a:srgbClr val="FFFF99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AR"/>
          </a:p>
        </p:txBody>
      </p:sp>
      <p:sp>
        <p:nvSpPr>
          <p:cNvPr id="61453" name="AutoShape 13"/>
          <p:cNvSpPr>
            <a:spLocks noChangeArrowheads="1"/>
          </p:cNvSpPr>
          <p:nvPr/>
        </p:nvSpPr>
        <p:spPr bwMode="auto">
          <a:xfrm rot="5375169">
            <a:off x="4511675" y="320675"/>
            <a:ext cx="381000" cy="2133600"/>
          </a:xfrm>
          <a:prstGeom prst="curvedRightArrow">
            <a:avLst>
              <a:gd name="adj1" fmla="val 112000"/>
              <a:gd name="adj2" fmla="val 224000"/>
              <a:gd name="adj3" fmla="val 33333"/>
            </a:avLst>
          </a:prstGeom>
          <a:solidFill>
            <a:srgbClr val="FFFF99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AR"/>
          </a:p>
        </p:txBody>
      </p:sp>
      <p:sp>
        <p:nvSpPr>
          <p:cNvPr id="61454" name="Text Box 14"/>
          <p:cNvSpPr txBox="1">
            <a:spLocks noChangeArrowheads="1"/>
          </p:cNvSpPr>
          <p:nvPr/>
        </p:nvSpPr>
        <p:spPr bwMode="auto">
          <a:xfrm>
            <a:off x="1358900" y="5473700"/>
            <a:ext cx="2514600" cy="1177925"/>
          </a:xfrm>
          <a:prstGeom prst="rect">
            <a:avLst/>
          </a:prstGeom>
          <a:solidFill>
            <a:srgbClr val="6666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sz="2000" b="1">
                <a:latin typeface="Times New Roman" pitchFamily="18" charset="0"/>
              </a:rPr>
              <a:t>TOMA DE DECISIONES</a:t>
            </a:r>
          </a:p>
          <a:p>
            <a:pPr algn="ctr">
              <a:spcBef>
                <a:spcPct val="50000"/>
              </a:spcBef>
            </a:pPr>
            <a:endParaRPr lang="es-ES_tradnl" sz="2000" b="1">
              <a:latin typeface="Times New Roman" pitchFamily="18" charset="0"/>
            </a:endParaRPr>
          </a:p>
        </p:txBody>
      </p:sp>
      <p:sp>
        <p:nvSpPr>
          <p:cNvPr id="61455" name="AutoShape 15"/>
          <p:cNvSpPr>
            <a:spLocks noChangeArrowheads="1"/>
          </p:cNvSpPr>
          <p:nvPr/>
        </p:nvSpPr>
        <p:spPr bwMode="auto">
          <a:xfrm rot="-1179229">
            <a:off x="735013" y="4810125"/>
            <a:ext cx="381000" cy="1066800"/>
          </a:xfrm>
          <a:prstGeom prst="curvedRightArrow">
            <a:avLst>
              <a:gd name="adj1" fmla="val 56000"/>
              <a:gd name="adj2" fmla="val 112000"/>
              <a:gd name="adj3" fmla="val 33333"/>
            </a:avLst>
          </a:prstGeom>
          <a:solidFill>
            <a:srgbClr val="FFFF99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AR"/>
          </a:p>
        </p:txBody>
      </p:sp>
      <p:sp>
        <p:nvSpPr>
          <p:cNvPr id="61456" name="Text Box 16"/>
          <p:cNvSpPr txBox="1">
            <a:spLocks noChangeArrowheads="1"/>
          </p:cNvSpPr>
          <p:nvPr/>
        </p:nvSpPr>
        <p:spPr bwMode="auto">
          <a:xfrm>
            <a:off x="5657850" y="5508625"/>
            <a:ext cx="2514600" cy="873125"/>
          </a:xfrm>
          <a:prstGeom prst="rect">
            <a:avLst/>
          </a:prstGeom>
          <a:solidFill>
            <a:srgbClr val="6666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sz="2000" b="1">
                <a:latin typeface="Times New Roman" pitchFamily="18" charset="0"/>
              </a:rPr>
              <a:t>ESCENARIOS</a:t>
            </a:r>
          </a:p>
          <a:p>
            <a:pPr algn="ctr">
              <a:spcBef>
                <a:spcPct val="50000"/>
              </a:spcBef>
            </a:pPr>
            <a:endParaRPr lang="es-ES_tradnl" sz="2000" b="1">
              <a:latin typeface="Times New Roman" pitchFamily="18" charset="0"/>
            </a:endParaRPr>
          </a:p>
        </p:txBody>
      </p:sp>
      <p:sp>
        <p:nvSpPr>
          <p:cNvPr id="61457" name="AutoShape 17"/>
          <p:cNvSpPr>
            <a:spLocks noChangeArrowheads="1"/>
          </p:cNvSpPr>
          <p:nvPr/>
        </p:nvSpPr>
        <p:spPr bwMode="auto">
          <a:xfrm rot="-5455464">
            <a:off x="4684713" y="5368925"/>
            <a:ext cx="381000" cy="2133600"/>
          </a:xfrm>
          <a:prstGeom prst="curvedRightArrow">
            <a:avLst>
              <a:gd name="adj1" fmla="val 112000"/>
              <a:gd name="adj2" fmla="val 224000"/>
              <a:gd name="adj3" fmla="val 33333"/>
            </a:avLst>
          </a:prstGeom>
          <a:solidFill>
            <a:srgbClr val="FFFF99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s-AR"/>
          </a:p>
        </p:txBody>
      </p:sp>
      <p:sp>
        <p:nvSpPr>
          <p:cNvPr id="61458" name="AutoShape 18"/>
          <p:cNvSpPr>
            <a:spLocks noChangeArrowheads="1"/>
          </p:cNvSpPr>
          <p:nvPr/>
        </p:nvSpPr>
        <p:spPr bwMode="auto">
          <a:xfrm rot="-10379188">
            <a:off x="8294688" y="4868863"/>
            <a:ext cx="381000" cy="1066800"/>
          </a:xfrm>
          <a:prstGeom prst="curvedRightArrow">
            <a:avLst>
              <a:gd name="adj1" fmla="val 56000"/>
              <a:gd name="adj2" fmla="val 112000"/>
              <a:gd name="adj3" fmla="val 33333"/>
            </a:avLst>
          </a:prstGeom>
          <a:solidFill>
            <a:srgbClr val="FFFF99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44504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843054" y="116632"/>
            <a:ext cx="7315200" cy="1154097"/>
          </a:xfrm>
        </p:spPr>
        <p:txBody>
          <a:bodyPr/>
          <a:lstStyle/>
          <a:p>
            <a:pPr algn="ctr"/>
            <a:r>
              <a:rPr lang="es-MX" b="1" dirty="0"/>
              <a:t>LA GESTIÓN PÚBLICA</a:t>
            </a:r>
            <a:endParaRPr lang="es-ES" b="1" dirty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27584" y="2204864"/>
            <a:ext cx="7315200" cy="4104456"/>
          </a:xfrm>
        </p:spPr>
        <p:txBody>
          <a:bodyPr/>
          <a:lstStyle/>
          <a:p>
            <a:r>
              <a:rPr lang="es-MX" sz="3200" b="1" dirty="0"/>
              <a:t>El control</a:t>
            </a:r>
          </a:p>
          <a:p>
            <a:endParaRPr lang="es-MX" sz="3200" b="1" dirty="0"/>
          </a:p>
          <a:p>
            <a:pPr lvl="1"/>
            <a:r>
              <a:rPr lang="es-MX" sz="3000" dirty="0"/>
              <a:t>Comparación ex – post/ex – ante</a:t>
            </a:r>
          </a:p>
          <a:p>
            <a:pPr lvl="1"/>
            <a:endParaRPr lang="es-MX" sz="3000" dirty="0"/>
          </a:p>
          <a:p>
            <a:pPr lvl="1"/>
            <a:r>
              <a:rPr lang="es-MX" sz="3000" dirty="0"/>
              <a:t>Retroalimentación de la </a:t>
            </a:r>
            <a:r>
              <a:rPr lang="es-MX" sz="3000" dirty="0" smtClean="0"/>
              <a:t>gestión</a:t>
            </a:r>
          </a:p>
          <a:p>
            <a:pPr lvl="1"/>
            <a:endParaRPr lang="es-MX" sz="3000" dirty="0" smtClean="0"/>
          </a:p>
          <a:p>
            <a:pPr lvl="1"/>
            <a:r>
              <a:rPr lang="es-MX" sz="3000" dirty="0" smtClean="0"/>
              <a:t>Rendición de cuentas</a:t>
            </a:r>
            <a:endParaRPr lang="es-ES" sz="3000" dirty="0"/>
          </a:p>
        </p:txBody>
      </p:sp>
    </p:spTree>
    <p:extLst>
      <p:ext uri="{BB962C8B-B14F-4D97-AF65-F5344CB8AC3E}">
        <p14:creationId xmlns:p14="http://schemas.microsoft.com/office/powerpoint/2010/main" val="1991196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30300" y="304800"/>
            <a:ext cx="7340600" cy="993775"/>
          </a:xfrm>
        </p:spPr>
        <p:txBody>
          <a:bodyPr/>
          <a:lstStyle/>
          <a:p>
            <a:pPr algn="ctr"/>
            <a:r>
              <a:rPr lang="es-MX" b="1" dirty="0">
                <a:latin typeface="Calibri" pitchFamily="34" charset="0"/>
              </a:rPr>
              <a:t>LA GESTIÓN PÚBLICA</a:t>
            </a:r>
            <a:endParaRPr lang="es-ES" b="1" dirty="0">
              <a:latin typeface="Calibri" pitchFamily="34" charset="0"/>
            </a:endParaRPr>
          </a:p>
        </p:txBody>
      </p:sp>
      <p:sp>
        <p:nvSpPr>
          <p:cNvPr id="1075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628775"/>
            <a:ext cx="7918648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MX" sz="2800" b="1" dirty="0"/>
              <a:t>El control</a:t>
            </a:r>
          </a:p>
          <a:p>
            <a:pPr>
              <a:lnSpc>
                <a:spcPct val="90000"/>
              </a:lnSpc>
            </a:pPr>
            <a:endParaRPr lang="es-MX" b="1" dirty="0"/>
          </a:p>
          <a:p>
            <a:pPr lvl="1">
              <a:lnSpc>
                <a:spcPct val="90000"/>
              </a:lnSpc>
            </a:pPr>
            <a:r>
              <a:rPr lang="es-MX" sz="2800" dirty="0"/>
              <a:t>Requiere:</a:t>
            </a:r>
          </a:p>
          <a:p>
            <a:pPr lvl="2">
              <a:lnSpc>
                <a:spcPct val="90000"/>
              </a:lnSpc>
            </a:pPr>
            <a:r>
              <a:rPr lang="es-MX" sz="2600" dirty="0"/>
              <a:t>Información sobre las áreas de la organización</a:t>
            </a:r>
          </a:p>
          <a:p>
            <a:pPr lvl="2">
              <a:lnSpc>
                <a:spcPct val="90000"/>
              </a:lnSpc>
            </a:pPr>
            <a:r>
              <a:rPr lang="es-MX" sz="2600" dirty="0" smtClean="0"/>
              <a:t>Indicadores </a:t>
            </a:r>
            <a:r>
              <a:rPr lang="es-MX" sz="2600" dirty="0"/>
              <a:t>de gestión (evaluación)</a:t>
            </a:r>
          </a:p>
          <a:p>
            <a:pPr lvl="2">
              <a:lnSpc>
                <a:spcPct val="90000"/>
              </a:lnSpc>
            </a:pPr>
            <a:r>
              <a:rPr lang="es-MX" sz="2600" dirty="0"/>
              <a:t>Modelo predictivo (planeación)</a:t>
            </a:r>
          </a:p>
          <a:p>
            <a:pPr lvl="2">
              <a:lnSpc>
                <a:spcPct val="90000"/>
              </a:lnSpc>
            </a:pPr>
            <a:r>
              <a:rPr lang="es-MX" sz="2600" dirty="0"/>
              <a:t>Relación entre indicadores y objetivos (planificación estratégica)</a:t>
            </a:r>
          </a:p>
          <a:p>
            <a:pPr lvl="2">
              <a:lnSpc>
                <a:spcPct val="90000"/>
              </a:lnSpc>
            </a:pPr>
            <a:r>
              <a:rPr lang="es-MX" sz="2600" dirty="0" smtClean="0"/>
              <a:t>Evaluación </a:t>
            </a:r>
            <a:r>
              <a:rPr lang="es-MX" sz="2600" dirty="0"/>
              <a:t>de comportamiento para la toma de decisiones correctivas</a:t>
            </a:r>
            <a:endParaRPr lang="es-ES" sz="2600" dirty="0"/>
          </a:p>
        </p:txBody>
      </p:sp>
    </p:spTree>
    <p:extLst>
      <p:ext uri="{BB962C8B-B14F-4D97-AF65-F5344CB8AC3E}">
        <p14:creationId xmlns:p14="http://schemas.microsoft.com/office/powerpoint/2010/main" val="162435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b="1" dirty="0" smtClean="0"/>
              <a:t>LA GESTIÓN PÚBLICA</a:t>
            </a:r>
            <a:endParaRPr lang="es-AR" b="1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280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47800"/>
          </a:xfrm>
        </p:spPr>
        <p:txBody>
          <a:bodyPr/>
          <a:lstStyle/>
          <a:p>
            <a:pPr algn="ctr"/>
            <a:r>
              <a:rPr lang="es-MX" b="1" dirty="0"/>
              <a:t>CONTROL DE GESTIÓN</a:t>
            </a:r>
            <a:endParaRPr lang="es-ES" b="1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552" y="1556792"/>
            <a:ext cx="7918648" cy="4920208"/>
          </a:xfrm>
        </p:spPr>
        <p:txBody>
          <a:bodyPr/>
          <a:lstStyle/>
          <a:p>
            <a:pPr algn="just"/>
            <a:r>
              <a:rPr lang="es-ES" sz="2400" dirty="0">
                <a:ea typeface="Arial Unicode MS" pitchFamily="34" charset="-128"/>
              </a:rPr>
              <a:t>Está orientado a v</a:t>
            </a:r>
            <a:r>
              <a:rPr lang="es-ES" sz="2400" dirty="0">
                <a:cs typeface="Arial" charset="0"/>
              </a:rPr>
              <a:t>erificar la existencia de métodos y procedimientos que aseguren:</a:t>
            </a:r>
            <a:endParaRPr lang="es-ES" sz="2400" dirty="0">
              <a:ea typeface="Arial Unicode MS" pitchFamily="34" charset="-128"/>
            </a:endParaRPr>
          </a:p>
          <a:p>
            <a:pPr algn="just">
              <a:buFont typeface="Wingdings" pitchFamily="2" charset="2"/>
              <a:buNone/>
            </a:pPr>
            <a:r>
              <a:rPr lang="es-ES" sz="2400" dirty="0">
                <a:cs typeface="Arial" charset="0"/>
              </a:rPr>
              <a:t> </a:t>
            </a:r>
            <a:endParaRPr lang="es-ES" sz="2400" dirty="0">
              <a:ea typeface="Arial Unicode MS" pitchFamily="34" charset="-128"/>
            </a:endParaRPr>
          </a:p>
          <a:p>
            <a:pPr lvl="1" algn="just"/>
            <a:r>
              <a:rPr lang="es-ES" sz="2200" dirty="0">
                <a:cs typeface="Arial" charset="0"/>
              </a:rPr>
              <a:t>El uso eficiente y económico de los recursos</a:t>
            </a:r>
            <a:endParaRPr lang="es-MX" sz="2200" dirty="0">
              <a:cs typeface="Arial" charset="0"/>
            </a:endParaRPr>
          </a:p>
          <a:p>
            <a:pPr lvl="1" algn="just">
              <a:buFont typeface="Wingdings" pitchFamily="2" charset="2"/>
              <a:buNone/>
            </a:pPr>
            <a:endParaRPr lang="es-ES" sz="2200" dirty="0">
              <a:ea typeface="Arial Unicode MS" pitchFamily="34" charset="-128"/>
            </a:endParaRPr>
          </a:p>
          <a:p>
            <a:pPr lvl="1" algn="just"/>
            <a:r>
              <a:rPr lang="es-ES" sz="2200" dirty="0">
                <a:cs typeface="Arial" charset="0"/>
              </a:rPr>
              <a:t>El cumplimiento de objetivos y metas de operaciones o programas</a:t>
            </a:r>
            <a:endParaRPr lang="es-MX" sz="2200" dirty="0">
              <a:cs typeface="Arial" charset="0"/>
            </a:endParaRPr>
          </a:p>
          <a:p>
            <a:pPr lvl="1" algn="just">
              <a:buFont typeface="Wingdings" pitchFamily="2" charset="2"/>
              <a:buNone/>
            </a:pPr>
            <a:endParaRPr lang="es-ES" sz="2200" dirty="0">
              <a:ea typeface="Arial Unicode MS" pitchFamily="34" charset="-128"/>
            </a:endParaRPr>
          </a:p>
          <a:p>
            <a:pPr lvl="1" algn="just"/>
            <a:r>
              <a:rPr lang="es-ES" sz="2200" dirty="0">
                <a:cs typeface="Arial" charset="0"/>
              </a:rPr>
              <a:t>El cumplimiento de las disposiciones legales vigentes, políticas, planes, normas y procedimientos</a:t>
            </a:r>
            <a:endParaRPr lang="es-ES" sz="2200" dirty="0">
              <a:ea typeface="Arial Unicode MS" pitchFamily="34" charset="-128"/>
            </a:endParaRPr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832462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332656"/>
            <a:ext cx="7315200" cy="1154097"/>
          </a:xfrm>
        </p:spPr>
        <p:txBody>
          <a:bodyPr/>
          <a:lstStyle/>
          <a:p>
            <a:r>
              <a:rPr lang="es-AR" b="1" dirty="0"/>
              <a:t>CONTROL DE GESTIÓN</a:t>
            </a:r>
            <a:endParaRPr lang="es-ES" b="1" dirty="0"/>
          </a:p>
        </p:txBody>
      </p:sp>
      <p:sp>
        <p:nvSpPr>
          <p:cNvPr id="288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560" y="2060848"/>
            <a:ext cx="7920880" cy="432048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AR" sz="2800" dirty="0"/>
              <a:t>FORMULAR</a:t>
            </a:r>
          </a:p>
          <a:p>
            <a:pPr>
              <a:lnSpc>
                <a:spcPct val="90000"/>
              </a:lnSpc>
            </a:pPr>
            <a:r>
              <a:rPr lang="es-AR" sz="2800" dirty="0"/>
              <a:t>MARCAR OBJETIVOS</a:t>
            </a:r>
          </a:p>
          <a:p>
            <a:pPr>
              <a:lnSpc>
                <a:spcPct val="90000"/>
              </a:lnSpc>
            </a:pPr>
            <a:r>
              <a:rPr lang="es-AR" sz="2800" dirty="0"/>
              <a:t>MEDIR RESULTADOS OBTENIDOS</a:t>
            </a:r>
          </a:p>
          <a:p>
            <a:pPr>
              <a:lnSpc>
                <a:spcPct val="90000"/>
              </a:lnSpc>
            </a:pPr>
            <a:endParaRPr lang="es-AR" sz="2800" dirty="0"/>
          </a:p>
          <a:p>
            <a:pPr>
              <a:lnSpc>
                <a:spcPct val="90000"/>
              </a:lnSpc>
            </a:pPr>
            <a:r>
              <a:rPr lang="es-AR" sz="2800" dirty="0"/>
              <a:t>DIRIGIR: </a:t>
            </a:r>
          </a:p>
          <a:p>
            <a:pPr lvl="1">
              <a:lnSpc>
                <a:spcPct val="90000"/>
              </a:lnSpc>
            </a:pPr>
            <a:r>
              <a:rPr lang="es-AR" sz="2400" dirty="0"/>
              <a:t>SABER si se es eficiente en la persecución de objetivos</a:t>
            </a:r>
          </a:p>
          <a:p>
            <a:pPr lvl="1">
              <a:lnSpc>
                <a:spcPct val="90000"/>
              </a:lnSpc>
            </a:pPr>
            <a:r>
              <a:rPr lang="es-AR" sz="2400" dirty="0"/>
              <a:t>ENTENDER por qué se es o no eficiente</a:t>
            </a:r>
          </a:p>
          <a:p>
            <a:pPr lvl="1">
              <a:lnSpc>
                <a:spcPct val="90000"/>
              </a:lnSpc>
            </a:pPr>
            <a:r>
              <a:rPr lang="es-AR" sz="2400" dirty="0"/>
              <a:t>ORIENTAR LA ACCIÓN hacia la mejora permanente de los resultados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412481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24549" y="23956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s-AR" sz="4000" b="1" dirty="0"/>
              <a:t>¿CUÁL DE LOS DOS GANARÁ LA CARRERA?</a:t>
            </a:r>
            <a:br>
              <a:rPr lang="es-AR" sz="4000" b="1" dirty="0"/>
            </a:br>
            <a:r>
              <a:rPr lang="es-AR" sz="4000" b="1" dirty="0"/>
              <a:t>¿CUÁL PREFIERE CONDUCIR?</a:t>
            </a:r>
            <a:endParaRPr lang="es-ES" sz="4000" b="1" dirty="0"/>
          </a:p>
        </p:txBody>
      </p:sp>
      <p:pic>
        <p:nvPicPr>
          <p:cNvPr id="289797" name="Picture 5" descr="Coches_rapidos-5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565400"/>
            <a:ext cx="3816350" cy="273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9799" name="Picture 7" descr="Autos_PVA_en_Jumbo_008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565400"/>
            <a:ext cx="3816350" cy="266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9800" name="Text Box 8"/>
          <p:cNvSpPr txBox="1">
            <a:spLocks noChangeArrowheads="1"/>
          </p:cNvSpPr>
          <p:nvPr/>
        </p:nvSpPr>
        <p:spPr bwMode="auto">
          <a:xfrm>
            <a:off x="539750" y="5805488"/>
            <a:ext cx="828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2000" b="1"/>
              <a:t>CONDUCTORES DE CALIDAD + INSTRUMENTOS DE CONTROL EFICIENTES</a:t>
            </a:r>
            <a:endParaRPr lang="es-ES" sz="2000" b="1"/>
          </a:p>
        </p:txBody>
      </p:sp>
    </p:spTree>
    <p:extLst>
      <p:ext uri="{BB962C8B-B14F-4D97-AF65-F5344CB8AC3E}">
        <p14:creationId xmlns:p14="http://schemas.microsoft.com/office/powerpoint/2010/main" val="2439004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88640"/>
            <a:ext cx="7772400" cy="1066800"/>
          </a:xfrm>
        </p:spPr>
        <p:txBody>
          <a:bodyPr/>
          <a:lstStyle/>
          <a:p>
            <a:pPr algn="ctr"/>
            <a:r>
              <a:rPr lang="es-MX" b="1" dirty="0" smtClean="0"/>
              <a:t>EVALUACIÓN</a:t>
            </a:r>
            <a:endParaRPr lang="es-ES" b="1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988840"/>
            <a:ext cx="7772400" cy="4142085"/>
          </a:xfrm>
        </p:spPr>
        <p:txBody>
          <a:bodyPr>
            <a:normAutofit/>
          </a:bodyPr>
          <a:lstStyle/>
          <a:p>
            <a:r>
              <a:rPr lang="es-MX" sz="2800" dirty="0"/>
              <a:t>En la fase de planeación</a:t>
            </a:r>
          </a:p>
          <a:p>
            <a:endParaRPr lang="es-MX" sz="2800" dirty="0"/>
          </a:p>
          <a:p>
            <a:r>
              <a:rPr lang="es-MX" sz="2800" dirty="0"/>
              <a:t>En la fase de ejecución</a:t>
            </a:r>
          </a:p>
          <a:p>
            <a:endParaRPr lang="es-MX" sz="2800" dirty="0"/>
          </a:p>
          <a:p>
            <a:r>
              <a:rPr lang="es-MX" sz="2800" dirty="0"/>
              <a:t>En la fase de control</a:t>
            </a:r>
          </a:p>
          <a:p>
            <a:endParaRPr lang="es-MX" sz="2800" dirty="0"/>
          </a:p>
          <a:p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137664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404664"/>
            <a:ext cx="7315200" cy="1154097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/>
              <a:t>LA INFORMACIÓN DE GESTIÓN</a:t>
            </a:r>
            <a:endParaRPr lang="es-ES" b="1" dirty="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981200"/>
            <a:ext cx="7772400" cy="4572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MX" sz="2400" b="1" dirty="0">
                <a:cs typeface="Arial" charset="0"/>
              </a:rPr>
              <a:t>Información normativa e institucional</a:t>
            </a:r>
            <a:r>
              <a:rPr lang="es-MX" sz="2400" dirty="0" smtClean="0">
                <a:cs typeface="Arial" charset="0"/>
              </a:rPr>
              <a:t>:</a:t>
            </a:r>
          </a:p>
          <a:p>
            <a:pPr>
              <a:lnSpc>
                <a:spcPct val="90000"/>
              </a:lnSpc>
            </a:pPr>
            <a:endParaRPr lang="es-ES" sz="2400" dirty="0">
              <a:ea typeface="Arial Unicode MS" pitchFamily="34" charset="-128"/>
            </a:endParaRPr>
          </a:p>
          <a:p>
            <a:pPr lvl="1">
              <a:lnSpc>
                <a:spcPct val="90000"/>
              </a:lnSpc>
            </a:pPr>
            <a:r>
              <a:rPr lang="es-MX" sz="2400" dirty="0"/>
              <a:t>Normativa de creación</a:t>
            </a:r>
          </a:p>
          <a:p>
            <a:pPr lvl="1">
              <a:lnSpc>
                <a:spcPct val="90000"/>
              </a:lnSpc>
            </a:pPr>
            <a:r>
              <a:rPr lang="es-MX" sz="2400" dirty="0"/>
              <a:t>Evolución normativa aplicable</a:t>
            </a:r>
          </a:p>
          <a:p>
            <a:pPr lvl="1">
              <a:lnSpc>
                <a:spcPct val="90000"/>
              </a:lnSpc>
            </a:pPr>
            <a:r>
              <a:rPr lang="es-MX" sz="2400" dirty="0"/>
              <a:t>Responsabilidad primaria y acciones</a:t>
            </a:r>
          </a:p>
          <a:p>
            <a:pPr lvl="1">
              <a:lnSpc>
                <a:spcPct val="90000"/>
              </a:lnSpc>
            </a:pPr>
            <a:r>
              <a:rPr lang="es-MX" sz="2400" dirty="0"/>
              <a:t>Estructura orgánica</a:t>
            </a:r>
          </a:p>
          <a:p>
            <a:pPr lvl="1">
              <a:lnSpc>
                <a:spcPct val="90000"/>
              </a:lnSpc>
            </a:pPr>
            <a:r>
              <a:rPr lang="es-MX" sz="2400" dirty="0"/>
              <a:t>Productos y servicios finales generados en la entidad</a:t>
            </a:r>
          </a:p>
          <a:p>
            <a:pPr lvl="1">
              <a:lnSpc>
                <a:spcPct val="90000"/>
              </a:lnSpc>
            </a:pPr>
            <a:r>
              <a:rPr lang="es-MX" sz="2400" dirty="0"/>
              <a:t>Usuario de los productos y servicios, actuales y potenciales.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78013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332656"/>
            <a:ext cx="7315200" cy="1154097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/>
              <a:t>LA INFORMACIÓN DE GESTIÓN</a:t>
            </a:r>
            <a:endParaRPr lang="es-ES" b="1" dirty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844824"/>
            <a:ext cx="7772400" cy="4608512"/>
          </a:xfrm>
        </p:spPr>
        <p:txBody>
          <a:bodyPr>
            <a:normAutofit/>
          </a:bodyPr>
          <a:lstStyle/>
          <a:p>
            <a:pPr algn="just"/>
            <a:r>
              <a:rPr lang="es-ES" sz="2400" b="1" dirty="0">
                <a:cs typeface="Arial" charset="0"/>
              </a:rPr>
              <a:t>Información administrativa</a:t>
            </a:r>
            <a:r>
              <a:rPr lang="es-ES" sz="2400" b="1" dirty="0" smtClean="0">
                <a:cs typeface="Arial" charset="0"/>
              </a:rPr>
              <a:t>:</a:t>
            </a:r>
          </a:p>
          <a:p>
            <a:pPr algn="just"/>
            <a:endParaRPr lang="es-ES" sz="2400" b="1" dirty="0">
              <a:ea typeface="Arial Unicode MS" pitchFamily="34" charset="-128"/>
            </a:endParaRPr>
          </a:p>
          <a:p>
            <a:pPr lvl="1"/>
            <a:r>
              <a:rPr lang="es-MX" sz="2400" dirty="0"/>
              <a:t>Organigrama, </a:t>
            </a:r>
            <a:r>
              <a:rPr lang="es-MX" sz="2400" dirty="0" err="1"/>
              <a:t>cursogramas</a:t>
            </a:r>
            <a:endParaRPr lang="es-MX" sz="2400" dirty="0"/>
          </a:p>
          <a:p>
            <a:pPr lvl="1"/>
            <a:r>
              <a:rPr lang="es-MX" sz="2400" dirty="0"/>
              <a:t>Manual de funciones</a:t>
            </a:r>
          </a:p>
          <a:p>
            <a:pPr lvl="1"/>
            <a:r>
              <a:rPr lang="es-MX" sz="2400" dirty="0"/>
              <a:t>Manual de procedimiento</a:t>
            </a:r>
          </a:p>
          <a:p>
            <a:pPr lvl="1"/>
            <a:r>
              <a:rPr lang="es-MX" sz="2400" dirty="0"/>
              <a:t>Evaluación de personal</a:t>
            </a:r>
          </a:p>
          <a:p>
            <a:pPr lvl="1"/>
            <a:r>
              <a:rPr lang="es-MX" sz="2400" dirty="0"/>
              <a:t>Controles administrativos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836471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2168" y="188640"/>
            <a:ext cx="7315200" cy="1154097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/>
              <a:t>LA INFORMACIÓN DE GESTIÓN</a:t>
            </a:r>
            <a:endParaRPr lang="es-ES" b="1" dirty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3568" y="2060848"/>
            <a:ext cx="7772400" cy="4343400"/>
          </a:xfrm>
        </p:spPr>
        <p:txBody>
          <a:bodyPr>
            <a:normAutofit/>
          </a:bodyPr>
          <a:lstStyle/>
          <a:p>
            <a:pPr algn="just"/>
            <a:r>
              <a:rPr lang="es-ES" sz="2800" b="1" dirty="0">
                <a:cs typeface="Arial" charset="0"/>
              </a:rPr>
              <a:t>Información presupuestaria</a:t>
            </a:r>
            <a:r>
              <a:rPr lang="es-ES" sz="2800" b="1" dirty="0" smtClean="0">
                <a:cs typeface="Arial" charset="0"/>
              </a:rPr>
              <a:t>:</a:t>
            </a:r>
          </a:p>
          <a:p>
            <a:pPr algn="just"/>
            <a:endParaRPr lang="es-ES" sz="2800" b="1" dirty="0">
              <a:ea typeface="Arial Unicode MS" pitchFamily="34" charset="-128"/>
            </a:endParaRPr>
          </a:p>
          <a:p>
            <a:pPr lvl="1"/>
            <a:r>
              <a:rPr lang="es-MX" sz="2800" dirty="0"/>
              <a:t>Objetivos incorporados en el presupuesto</a:t>
            </a:r>
          </a:p>
          <a:p>
            <a:pPr lvl="1"/>
            <a:r>
              <a:rPr lang="es-ES" sz="2800" dirty="0">
                <a:cs typeface="Times New Roman" pitchFamily="18" charset="0"/>
              </a:rPr>
              <a:t>Planificación y presupuesto: en términos financieros y metas físicas</a:t>
            </a:r>
            <a:r>
              <a:rPr lang="es-ES" sz="2800" dirty="0"/>
              <a:t> </a:t>
            </a:r>
            <a:endParaRPr lang="es-MX" sz="2800" dirty="0"/>
          </a:p>
          <a:p>
            <a:pPr lvl="1"/>
            <a:r>
              <a:rPr lang="es-MX" sz="2800" dirty="0"/>
              <a:t>Cumplimiento de metas físicas y ejecución presupuestaria</a:t>
            </a:r>
          </a:p>
          <a:p>
            <a:pPr lvl="1"/>
            <a:r>
              <a:rPr lang="es-MX" sz="2800" dirty="0"/>
              <a:t>Indicadores de gestión existentes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5181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679450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/>
              <a:t>LA INFORMACIÓN DE GESTIÓN</a:t>
            </a:r>
            <a:endParaRPr lang="es-ES" b="1" dirty="0"/>
          </a:p>
        </p:txBody>
      </p:sp>
      <p:sp>
        <p:nvSpPr>
          <p:cNvPr id="1269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188" y="2060575"/>
            <a:ext cx="8304212" cy="4464050"/>
          </a:xfrm>
        </p:spPr>
        <p:txBody>
          <a:bodyPr>
            <a:normAutofit lnSpcReduction="10000"/>
          </a:bodyPr>
          <a:lstStyle/>
          <a:p>
            <a:r>
              <a:rPr lang="es-ES" sz="2800" b="1" dirty="0">
                <a:cs typeface="Times New Roman" pitchFamily="18" charset="0"/>
              </a:rPr>
              <a:t>Información de recursos humanos e información económica:</a:t>
            </a:r>
            <a:r>
              <a:rPr lang="es-ES" sz="2800" b="1" dirty="0"/>
              <a:t> </a:t>
            </a:r>
            <a:endParaRPr lang="es-ES" sz="2800" b="1" dirty="0" smtClean="0"/>
          </a:p>
          <a:p>
            <a:endParaRPr lang="es-MX" sz="2800" b="1" dirty="0"/>
          </a:p>
          <a:p>
            <a:pPr lvl="1"/>
            <a:r>
              <a:rPr lang="es-MX" sz="2800" dirty="0"/>
              <a:t>Información que capte la realidad de la organización</a:t>
            </a:r>
          </a:p>
          <a:p>
            <a:pPr lvl="1"/>
            <a:r>
              <a:rPr lang="es-MX" sz="2800" dirty="0"/>
              <a:t>Sistemas de información que logren armar controles</a:t>
            </a:r>
          </a:p>
          <a:p>
            <a:pPr lvl="1"/>
            <a:r>
              <a:rPr lang="es-MX" sz="2800" dirty="0"/>
              <a:t>Controles que arrojen información para la toma de decisiones</a:t>
            </a:r>
          </a:p>
          <a:p>
            <a:pPr lvl="1"/>
            <a:r>
              <a:rPr lang="es-MX" sz="2800" dirty="0"/>
              <a:t>Utilización de la información de gestión para la toma de decisiones por parte del nivel gerencial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403314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b="1" dirty="0" smtClean="0"/>
              <a:t>INDICADORES</a:t>
            </a:r>
          </a:p>
        </p:txBody>
      </p:sp>
    </p:spTree>
    <p:extLst>
      <p:ext uri="{BB962C8B-B14F-4D97-AF65-F5344CB8AC3E}">
        <p14:creationId xmlns:p14="http://schemas.microsoft.com/office/powerpoint/2010/main" val="1402494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AR" b="1" dirty="0"/>
              <a:t>INDICADORES</a:t>
            </a:r>
            <a:endParaRPr lang="es-ES" b="1" dirty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286000"/>
            <a:ext cx="8329613" cy="3429000"/>
          </a:xfrm>
        </p:spPr>
        <p:txBody>
          <a:bodyPr>
            <a:normAutofit/>
          </a:bodyPr>
          <a:lstStyle/>
          <a:p>
            <a:r>
              <a:rPr lang="es-AR" altLang="es-AR" sz="2800" dirty="0" smtClean="0"/>
              <a:t>Estadístico que proporciona información relevante sobre algún aspecto de un objetivo, básicamente la eficacia, la eficiencia, la economía, y la calidad, sin perjuicio de que se consideren otros aspectos de interés en función del ámbito de gestión considerado, tales como medidas de ejecución financiera o de la efectividad.</a:t>
            </a:r>
            <a:endParaRPr lang="es-ES" altLang="es-AR" sz="2800" dirty="0" smtClean="0"/>
          </a:p>
        </p:txBody>
      </p:sp>
    </p:spTree>
    <p:extLst>
      <p:ext uri="{BB962C8B-B14F-4D97-AF65-F5344CB8AC3E}">
        <p14:creationId xmlns:p14="http://schemas.microsoft.com/office/powerpoint/2010/main" val="12992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54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s-AR" sz="2800" b="1" dirty="0" smtClean="0"/>
              <a:t>EL CICLO DE LA GESTIÓN  - MODELO PDCA</a:t>
            </a:r>
          </a:p>
        </p:txBody>
      </p:sp>
      <p:sp>
        <p:nvSpPr>
          <p:cNvPr id="27651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s-AR" smtClean="0"/>
          </a:p>
        </p:txBody>
      </p:sp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981075"/>
            <a:ext cx="8713788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3 CuadroTexto"/>
          <p:cNvSpPr txBox="1">
            <a:spLocks noChangeArrowheads="1"/>
          </p:cNvSpPr>
          <p:nvPr/>
        </p:nvSpPr>
        <p:spPr bwMode="auto">
          <a:xfrm>
            <a:off x="755650" y="6381750"/>
            <a:ext cx="7632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AR" dirty="0">
                <a:latin typeface="Calibri" pitchFamily="34" charset="0"/>
              </a:rPr>
              <a:t>BID-CLAD, sobre la base de Walter </a:t>
            </a:r>
            <a:r>
              <a:rPr lang="es-AR" dirty="0" err="1">
                <a:latin typeface="Calibri" pitchFamily="34" charset="0"/>
              </a:rPr>
              <a:t>Shewhart</a:t>
            </a:r>
            <a:r>
              <a:rPr lang="es-AR" dirty="0">
                <a:latin typeface="Calibri" pitchFamily="34" charset="0"/>
              </a:rPr>
              <a:t> (1939)</a:t>
            </a:r>
          </a:p>
        </p:txBody>
      </p:sp>
    </p:spTree>
    <p:extLst>
      <p:ext uri="{BB962C8B-B14F-4D97-AF65-F5344CB8AC3E}">
        <p14:creationId xmlns:p14="http://schemas.microsoft.com/office/powerpoint/2010/main" val="268336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87413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ÁRBOL DE INDICADORES</a:t>
            </a:r>
          </a:p>
        </p:txBody>
      </p:sp>
      <p:sp>
        <p:nvSpPr>
          <p:cNvPr id="63491" name="AutoShape 3"/>
          <p:cNvSpPr>
            <a:spLocks noChangeArrowheads="1"/>
          </p:cNvSpPr>
          <p:nvPr/>
        </p:nvSpPr>
        <p:spPr bwMode="auto">
          <a:xfrm rot="-5400000">
            <a:off x="1981200" y="0"/>
            <a:ext cx="5105400" cy="7848600"/>
          </a:xfrm>
          <a:prstGeom prst="triangle">
            <a:avLst>
              <a:gd name="adj" fmla="val 50000"/>
            </a:avLst>
          </a:prstGeom>
          <a:solidFill>
            <a:srgbClr val="CC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/>
          </a:p>
        </p:txBody>
      </p:sp>
      <p:sp>
        <p:nvSpPr>
          <p:cNvPr id="63492" name="AutoShape 4"/>
          <p:cNvSpPr>
            <a:spLocks noChangeArrowheads="1"/>
          </p:cNvSpPr>
          <p:nvPr/>
        </p:nvSpPr>
        <p:spPr bwMode="auto">
          <a:xfrm rot="-5400000">
            <a:off x="1504950" y="1246188"/>
            <a:ext cx="3487737" cy="5297488"/>
          </a:xfrm>
          <a:prstGeom prst="triangle">
            <a:avLst>
              <a:gd name="adj" fmla="val 50000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/>
          </a:p>
        </p:txBody>
      </p:sp>
      <p:sp>
        <p:nvSpPr>
          <p:cNvPr id="63493" name="AutoShape 5"/>
          <p:cNvSpPr>
            <a:spLocks noChangeArrowheads="1"/>
          </p:cNvSpPr>
          <p:nvPr/>
        </p:nvSpPr>
        <p:spPr bwMode="auto">
          <a:xfrm rot="-5400000">
            <a:off x="967581" y="2685257"/>
            <a:ext cx="1595437" cy="2482850"/>
          </a:xfrm>
          <a:prstGeom prst="triangle">
            <a:avLst>
              <a:gd name="adj" fmla="val 50000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AR"/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2406650" y="6172200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s-AR" sz="2000" dirty="0">
              <a:solidFill>
                <a:schemeClr val="accent2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1080582" y="5486400"/>
            <a:ext cx="178536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800" dirty="0" err="1">
                <a:latin typeface="Calibri" pitchFamily="34" charset="0"/>
                <a:cs typeface="Times New Roman" pitchFamily="18" charset="0"/>
              </a:rPr>
              <a:t>Nivel</a:t>
            </a:r>
            <a:r>
              <a:rPr lang="en-US" sz="2800" dirty="0">
                <a:latin typeface="Calibri" pitchFamily="34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800" dirty="0" err="1">
                <a:latin typeface="Calibri" pitchFamily="34" charset="0"/>
                <a:cs typeface="Times New Roman" pitchFamily="18" charset="0"/>
              </a:rPr>
              <a:t>Estratégico</a:t>
            </a:r>
            <a:endParaRPr lang="en-US" sz="28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3276600" y="5486400"/>
            <a:ext cx="22844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3200" dirty="0" err="1">
                <a:latin typeface="Calibri" pitchFamily="34" charset="0"/>
                <a:cs typeface="Times New Roman" pitchFamily="18" charset="0"/>
              </a:rPr>
              <a:t>Nivel</a:t>
            </a:r>
            <a:r>
              <a:rPr lang="en-US" sz="32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Calibri" pitchFamily="34" charset="0"/>
                <a:cs typeface="Times New Roman" pitchFamily="18" charset="0"/>
              </a:rPr>
              <a:t>Táctico</a:t>
            </a:r>
            <a:endParaRPr lang="en-US" sz="32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6090901" y="5486400"/>
            <a:ext cx="183582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3200" dirty="0" err="1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Nivel</a:t>
            </a:r>
            <a:endParaRPr lang="en-US" sz="3200" dirty="0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en-US" sz="3200" dirty="0" err="1">
                <a:latin typeface="Calibri" pitchFamily="34" charset="0"/>
                <a:cs typeface="Times New Roman" pitchFamily="18" charset="0"/>
              </a:rPr>
              <a:t>Operativo</a:t>
            </a:r>
            <a:endParaRPr lang="en-US" sz="3200" dirty="0"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63498" name="Picture 10" descr="BD14530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733800"/>
            <a:ext cx="373063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9" name="Picture 11" descr="BD14530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352800"/>
            <a:ext cx="373063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500" name="Picture 12" descr="BD14530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114800"/>
            <a:ext cx="373063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501" name="Picture 13" descr="BD14530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8338" y="3124200"/>
            <a:ext cx="373062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502" name="Picture 14" descr="BD14530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8338" y="3733800"/>
            <a:ext cx="373062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503" name="Picture 15" descr="BD14530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8338" y="4343400"/>
            <a:ext cx="373062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504" name="Picture 16" descr="BD14530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667000"/>
            <a:ext cx="373063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505" name="Picture 17" descr="BD14530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352800"/>
            <a:ext cx="373063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506" name="Picture 18" descr="BD14530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938" y="4114800"/>
            <a:ext cx="373062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507" name="Picture 19" descr="BD14530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938" y="4800600"/>
            <a:ext cx="373062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508" name="Picture 20" descr="BD14530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286000"/>
            <a:ext cx="373063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509" name="Picture 21" descr="BD14530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048000"/>
            <a:ext cx="373063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510" name="Picture 22" descr="BD14530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10000"/>
            <a:ext cx="373063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511" name="Picture 23" descr="BD14530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572000"/>
            <a:ext cx="373063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512" name="Picture 24" descr="BD14530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181600"/>
            <a:ext cx="373063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513" name="Picture 25" descr="BD14530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752600"/>
            <a:ext cx="373063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514" name="Picture 26" descr="BD14530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590800"/>
            <a:ext cx="373063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515" name="Picture 27" descr="BD14530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429000"/>
            <a:ext cx="373063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516" name="Picture 28" descr="BD14530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191000"/>
            <a:ext cx="373063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517" name="Picture 29" descr="BD14530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876800"/>
            <a:ext cx="373063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518" name="Picture 30" descr="BD14530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638800"/>
            <a:ext cx="373063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3519" name="AutoShape 31"/>
          <p:cNvCxnSpPr>
            <a:cxnSpLocks noChangeShapeType="1"/>
            <a:stCxn id="63498" idx="3"/>
            <a:endCxn id="63499" idx="1"/>
          </p:cNvCxnSpPr>
          <p:nvPr/>
        </p:nvCxnSpPr>
        <p:spPr bwMode="auto">
          <a:xfrm flipV="1">
            <a:off x="1744663" y="3540125"/>
            <a:ext cx="617537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520" name="AutoShape 32"/>
          <p:cNvCxnSpPr>
            <a:cxnSpLocks noChangeShapeType="1"/>
            <a:stCxn id="63498" idx="3"/>
            <a:endCxn id="63500" idx="1"/>
          </p:cNvCxnSpPr>
          <p:nvPr/>
        </p:nvCxnSpPr>
        <p:spPr bwMode="auto">
          <a:xfrm>
            <a:off x="1744663" y="3921125"/>
            <a:ext cx="617537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521" name="AutoShape 33"/>
          <p:cNvCxnSpPr>
            <a:cxnSpLocks noChangeShapeType="1"/>
            <a:stCxn id="63499" idx="3"/>
            <a:endCxn id="63501" idx="1"/>
          </p:cNvCxnSpPr>
          <p:nvPr/>
        </p:nvCxnSpPr>
        <p:spPr bwMode="auto">
          <a:xfrm flipV="1">
            <a:off x="2735263" y="3311525"/>
            <a:ext cx="473075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522" name="AutoShape 34"/>
          <p:cNvCxnSpPr>
            <a:cxnSpLocks noChangeShapeType="1"/>
            <a:stCxn id="63499" idx="2"/>
            <a:endCxn id="63502" idx="1"/>
          </p:cNvCxnSpPr>
          <p:nvPr/>
        </p:nvCxnSpPr>
        <p:spPr bwMode="auto">
          <a:xfrm>
            <a:off x="2549525" y="3725863"/>
            <a:ext cx="658813" cy="195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523" name="AutoShape 35"/>
          <p:cNvCxnSpPr>
            <a:cxnSpLocks noChangeShapeType="1"/>
            <a:stCxn id="63500" idx="0"/>
            <a:endCxn id="63503" idx="1"/>
          </p:cNvCxnSpPr>
          <p:nvPr/>
        </p:nvCxnSpPr>
        <p:spPr bwMode="auto">
          <a:xfrm>
            <a:off x="2549525" y="4114800"/>
            <a:ext cx="658813" cy="415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524" name="AutoShape 36"/>
          <p:cNvCxnSpPr>
            <a:cxnSpLocks noChangeShapeType="1"/>
            <a:stCxn id="63502" idx="3"/>
            <a:endCxn id="63505" idx="1"/>
          </p:cNvCxnSpPr>
          <p:nvPr/>
        </p:nvCxnSpPr>
        <p:spPr bwMode="auto">
          <a:xfrm flipV="1">
            <a:off x="3581400" y="3540125"/>
            <a:ext cx="13716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525" name="AutoShape 37"/>
          <p:cNvCxnSpPr>
            <a:cxnSpLocks noChangeShapeType="1"/>
            <a:stCxn id="63501" idx="3"/>
            <a:endCxn id="63505" idx="1"/>
          </p:cNvCxnSpPr>
          <p:nvPr/>
        </p:nvCxnSpPr>
        <p:spPr bwMode="auto">
          <a:xfrm>
            <a:off x="3581400" y="3311525"/>
            <a:ext cx="13716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526" name="AutoShape 38"/>
          <p:cNvCxnSpPr>
            <a:cxnSpLocks noChangeShapeType="1"/>
            <a:stCxn id="63501" idx="3"/>
            <a:endCxn id="63504" idx="1"/>
          </p:cNvCxnSpPr>
          <p:nvPr/>
        </p:nvCxnSpPr>
        <p:spPr bwMode="auto">
          <a:xfrm flipV="1">
            <a:off x="3581400" y="2854325"/>
            <a:ext cx="137160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527" name="AutoShape 39"/>
          <p:cNvCxnSpPr>
            <a:cxnSpLocks noChangeShapeType="1"/>
            <a:stCxn id="63502" idx="3"/>
            <a:endCxn id="63506" idx="1"/>
          </p:cNvCxnSpPr>
          <p:nvPr/>
        </p:nvCxnSpPr>
        <p:spPr bwMode="auto">
          <a:xfrm>
            <a:off x="3581400" y="3921125"/>
            <a:ext cx="1379538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528" name="AutoShape 40"/>
          <p:cNvCxnSpPr>
            <a:cxnSpLocks noChangeShapeType="1"/>
            <a:stCxn id="63503" idx="3"/>
            <a:endCxn id="63507" idx="1"/>
          </p:cNvCxnSpPr>
          <p:nvPr/>
        </p:nvCxnSpPr>
        <p:spPr bwMode="auto">
          <a:xfrm>
            <a:off x="3581400" y="4530725"/>
            <a:ext cx="137953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529" name="AutoShape 41"/>
          <p:cNvCxnSpPr>
            <a:cxnSpLocks noChangeShapeType="1"/>
            <a:stCxn id="63507" idx="3"/>
            <a:endCxn id="63512" idx="1"/>
          </p:cNvCxnSpPr>
          <p:nvPr/>
        </p:nvCxnSpPr>
        <p:spPr bwMode="auto">
          <a:xfrm>
            <a:off x="5334000" y="4987925"/>
            <a:ext cx="9906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530" name="AutoShape 42"/>
          <p:cNvCxnSpPr>
            <a:cxnSpLocks noChangeShapeType="1"/>
            <a:stCxn id="63507" idx="3"/>
            <a:endCxn id="63511" idx="1"/>
          </p:cNvCxnSpPr>
          <p:nvPr/>
        </p:nvCxnSpPr>
        <p:spPr bwMode="auto">
          <a:xfrm flipV="1">
            <a:off x="5334000" y="4759325"/>
            <a:ext cx="9906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531" name="AutoShape 43"/>
          <p:cNvCxnSpPr>
            <a:cxnSpLocks noChangeShapeType="1"/>
            <a:stCxn id="63506" idx="3"/>
            <a:endCxn id="63510" idx="1"/>
          </p:cNvCxnSpPr>
          <p:nvPr/>
        </p:nvCxnSpPr>
        <p:spPr bwMode="auto">
          <a:xfrm flipV="1">
            <a:off x="5334000" y="3997325"/>
            <a:ext cx="9906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532" name="AutoShape 44"/>
          <p:cNvCxnSpPr>
            <a:cxnSpLocks noChangeShapeType="1"/>
            <a:stCxn id="63505" idx="3"/>
            <a:endCxn id="63509" idx="1"/>
          </p:cNvCxnSpPr>
          <p:nvPr/>
        </p:nvCxnSpPr>
        <p:spPr bwMode="auto">
          <a:xfrm flipV="1">
            <a:off x="5326063" y="3235325"/>
            <a:ext cx="998537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533" name="AutoShape 45"/>
          <p:cNvCxnSpPr>
            <a:cxnSpLocks noChangeShapeType="1"/>
            <a:stCxn id="63504" idx="3"/>
            <a:endCxn id="63509" idx="1"/>
          </p:cNvCxnSpPr>
          <p:nvPr/>
        </p:nvCxnSpPr>
        <p:spPr bwMode="auto">
          <a:xfrm>
            <a:off x="5326063" y="2854325"/>
            <a:ext cx="998537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534" name="AutoShape 46"/>
          <p:cNvCxnSpPr>
            <a:cxnSpLocks noChangeShapeType="1"/>
            <a:stCxn id="63504" idx="3"/>
            <a:endCxn id="63508" idx="1"/>
          </p:cNvCxnSpPr>
          <p:nvPr/>
        </p:nvCxnSpPr>
        <p:spPr bwMode="auto">
          <a:xfrm flipV="1">
            <a:off x="5326063" y="2473325"/>
            <a:ext cx="998537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535" name="AutoShape 47"/>
          <p:cNvCxnSpPr>
            <a:cxnSpLocks noChangeShapeType="1"/>
            <a:stCxn id="63512" idx="3"/>
            <a:endCxn id="63518" idx="1"/>
          </p:cNvCxnSpPr>
          <p:nvPr/>
        </p:nvCxnSpPr>
        <p:spPr bwMode="auto">
          <a:xfrm>
            <a:off x="6697663" y="5368925"/>
            <a:ext cx="998537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536" name="AutoShape 48"/>
          <p:cNvCxnSpPr>
            <a:cxnSpLocks noChangeShapeType="1"/>
            <a:stCxn id="63512" idx="3"/>
            <a:endCxn id="63517" idx="1"/>
          </p:cNvCxnSpPr>
          <p:nvPr/>
        </p:nvCxnSpPr>
        <p:spPr bwMode="auto">
          <a:xfrm flipV="1">
            <a:off x="6697663" y="5064125"/>
            <a:ext cx="998537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537" name="AutoShape 49"/>
          <p:cNvCxnSpPr>
            <a:cxnSpLocks noChangeShapeType="1"/>
            <a:stCxn id="63512" idx="3"/>
            <a:endCxn id="63516" idx="1"/>
          </p:cNvCxnSpPr>
          <p:nvPr/>
        </p:nvCxnSpPr>
        <p:spPr bwMode="auto">
          <a:xfrm flipV="1">
            <a:off x="6697663" y="4378325"/>
            <a:ext cx="998537" cy="990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538" name="AutoShape 50"/>
          <p:cNvCxnSpPr>
            <a:cxnSpLocks noChangeShapeType="1"/>
            <a:stCxn id="63511" idx="3"/>
            <a:endCxn id="63516" idx="1"/>
          </p:cNvCxnSpPr>
          <p:nvPr/>
        </p:nvCxnSpPr>
        <p:spPr bwMode="auto">
          <a:xfrm flipV="1">
            <a:off x="6697663" y="4378325"/>
            <a:ext cx="998537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539" name="AutoShape 51"/>
          <p:cNvCxnSpPr>
            <a:cxnSpLocks noChangeShapeType="1"/>
            <a:stCxn id="63510" idx="3"/>
            <a:endCxn id="63516" idx="1"/>
          </p:cNvCxnSpPr>
          <p:nvPr/>
        </p:nvCxnSpPr>
        <p:spPr bwMode="auto">
          <a:xfrm>
            <a:off x="6697663" y="3997325"/>
            <a:ext cx="998537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540" name="AutoShape 52"/>
          <p:cNvCxnSpPr>
            <a:cxnSpLocks noChangeShapeType="1"/>
            <a:stCxn id="63510" idx="3"/>
            <a:endCxn id="63515" idx="1"/>
          </p:cNvCxnSpPr>
          <p:nvPr/>
        </p:nvCxnSpPr>
        <p:spPr bwMode="auto">
          <a:xfrm flipV="1">
            <a:off x="6697663" y="3616325"/>
            <a:ext cx="998537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541" name="AutoShape 53"/>
          <p:cNvCxnSpPr>
            <a:cxnSpLocks noChangeShapeType="1"/>
            <a:stCxn id="63509" idx="3"/>
            <a:endCxn id="63515" idx="1"/>
          </p:cNvCxnSpPr>
          <p:nvPr/>
        </p:nvCxnSpPr>
        <p:spPr bwMode="auto">
          <a:xfrm>
            <a:off x="6697663" y="3235325"/>
            <a:ext cx="998537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542" name="AutoShape 54"/>
          <p:cNvCxnSpPr>
            <a:cxnSpLocks noChangeShapeType="1"/>
            <a:stCxn id="63508" idx="3"/>
            <a:endCxn id="63514" idx="1"/>
          </p:cNvCxnSpPr>
          <p:nvPr/>
        </p:nvCxnSpPr>
        <p:spPr bwMode="auto">
          <a:xfrm>
            <a:off x="6697663" y="2473325"/>
            <a:ext cx="998537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543" name="AutoShape 55"/>
          <p:cNvCxnSpPr>
            <a:cxnSpLocks noChangeShapeType="1"/>
            <a:stCxn id="63508" idx="3"/>
            <a:endCxn id="63513" idx="1"/>
          </p:cNvCxnSpPr>
          <p:nvPr/>
        </p:nvCxnSpPr>
        <p:spPr bwMode="auto">
          <a:xfrm flipV="1">
            <a:off x="6697663" y="1939925"/>
            <a:ext cx="998537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63544" name="Picture 56" descr="BS02064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0"/>
            <a:ext cx="1524000" cy="151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545" name="Picture 57" descr="BD04956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447800"/>
            <a:ext cx="1905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546" name="Picture 58" descr="PE01838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524000"/>
            <a:ext cx="990600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547" name="Text Box 59"/>
          <p:cNvSpPr txBox="1">
            <a:spLocks noChangeArrowheads="1"/>
          </p:cNvSpPr>
          <p:nvPr/>
        </p:nvSpPr>
        <p:spPr bwMode="auto">
          <a:xfrm>
            <a:off x="8686800" y="6477000"/>
            <a:ext cx="4175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ES_tradnl" sz="1000">
                <a:latin typeface="Times New Roman" pitchFamily="18" charset="0"/>
                <a:cs typeface="Times New Roman" pitchFamily="18" charset="0"/>
              </a:rPr>
              <a:t>12-4</a:t>
            </a:r>
          </a:p>
        </p:txBody>
      </p:sp>
    </p:spTree>
    <p:extLst>
      <p:ext uri="{BB962C8B-B14F-4D97-AF65-F5344CB8AC3E}">
        <p14:creationId xmlns:p14="http://schemas.microsoft.com/office/powerpoint/2010/main" val="3469330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60350"/>
            <a:ext cx="7772400" cy="1143000"/>
          </a:xfrm>
          <a:extLst/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b-NO" b="1" dirty="0"/>
              <a:t>TIPOS DE INDICADORES</a:t>
            </a:r>
            <a:endParaRPr lang="en-GB" b="1" dirty="0"/>
          </a:p>
        </p:txBody>
      </p:sp>
      <p:pic>
        <p:nvPicPr>
          <p:cNvPr id="106499" name="Picture 3" descr="BS0158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905000"/>
            <a:ext cx="2971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500" name="AutoShape 4"/>
          <p:cNvSpPr>
            <a:spLocks noChangeArrowheads="1"/>
          </p:cNvSpPr>
          <p:nvPr/>
        </p:nvSpPr>
        <p:spPr bwMode="auto">
          <a:xfrm>
            <a:off x="838200" y="1828800"/>
            <a:ext cx="3581400" cy="1295400"/>
          </a:xfrm>
          <a:prstGeom prst="rightArrow">
            <a:avLst>
              <a:gd name="adj1" fmla="val 50000"/>
              <a:gd name="adj2" fmla="val 691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s-AR" sz="2400" b="1" dirty="0">
                <a:solidFill>
                  <a:prstClr val="white"/>
                </a:solidFill>
                <a:latin typeface="Verdana" pitchFamily="34" charset="0"/>
                <a:cs typeface="Times New Roman" pitchFamily="18" charset="0"/>
              </a:rPr>
              <a:t>Primer Nivel</a:t>
            </a:r>
            <a:endParaRPr lang="en-GB" altLang="es-AR" sz="2400" b="1" dirty="0">
              <a:solidFill>
                <a:prstClr val="white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06501" name="AutoShape 5"/>
          <p:cNvSpPr>
            <a:spLocks noChangeArrowheads="1"/>
          </p:cNvSpPr>
          <p:nvPr/>
        </p:nvSpPr>
        <p:spPr bwMode="auto">
          <a:xfrm>
            <a:off x="838200" y="3200400"/>
            <a:ext cx="4165600" cy="1295400"/>
          </a:xfrm>
          <a:prstGeom prst="rightArrow">
            <a:avLst>
              <a:gd name="adj1" fmla="val 50000"/>
              <a:gd name="adj2" fmla="val 803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s-AR" sz="2400" b="1" dirty="0">
                <a:solidFill>
                  <a:prstClr val="white"/>
                </a:solidFill>
                <a:latin typeface="Verdana" pitchFamily="34" charset="0"/>
                <a:cs typeface="Times New Roman" pitchFamily="18" charset="0"/>
              </a:rPr>
              <a:t>Segundo Nivel</a:t>
            </a:r>
            <a:endParaRPr lang="en-GB" altLang="es-AR" sz="2400" b="1" dirty="0">
              <a:solidFill>
                <a:prstClr val="white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06502" name="AutoShape 6"/>
          <p:cNvSpPr>
            <a:spLocks noChangeArrowheads="1"/>
          </p:cNvSpPr>
          <p:nvPr/>
        </p:nvSpPr>
        <p:spPr bwMode="auto">
          <a:xfrm>
            <a:off x="762000" y="4495800"/>
            <a:ext cx="4818063" cy="1295400"/>
          </a:xfrm>
          <a:prstGeom prst="rightArrow">
            <a:avLst>
              <a:gd name="adj1" fmla="val 50000"/>
              <a:gd name="adj2" fmla="val 929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altLang="es-AR" sz="2400" b="1" dirty="0">
                <a:solidFill>
                  <a:prstClr val="white"/>
                </a:solidFill>
                <a:latin typeface="Verdana" pitchFamily="34" charset="0"/>
                <a:cs typeface="Times New Roman" pitchFamily="18" charset="0"/>
              </a:rPr>
              <a:t>Tercer Nivel</a:t>
            </a:r>
            <a:endParaRPr lang="en-GB" altLang="es-AR" sz="2400" b="1" dirty="0">
              <a:solidFill>
                <a:prstClr val="white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943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648"/>
            <a:ext cx="8228013" cy="1143000"/>
          </a:xfrm>
          <a:extLst/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b-NO" b="1" dirty="0"/>
              <a:t>CRITERIOS DE AGRUPACIÓN</a:t>
            </a:r>
            <a:endParaRPr lang="en-GB" b="1" dirty="0"/>
          </a:p>
        </p:txBody>
      </p:sp>
      <p:sp>
        <p:nvSpPr>
          <p:cNvPr id="109571" name="AutoShape 3"/>
          <p:cNvSpPr>
            <a:spLocks noChangeArrowheads="1"/>
          </p:cNvSpPr>
          <p:nvPr/>
        </p:nvSpPr>
        <p:spPr bwMode="auto">
          <a:xfrm>
            <a:off x="3657600" y="1676400"/>
            <a:ext cx="5105400" cy="4038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ES_tradnl" altLang="es-AR" sz="2400">
              <a:solidFill>
                <a:prstClr val="black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09572" name="Line 4"/>
          <p:cNvSpPr>
            <a:spLocks noChangeShapeType="1"/>
          </p:cNvSpPr>
          <p:nvPr/>
        </p:nvSpPr>
        <p:spPr bwMode="auto">
          <a:xfrm flipH="1">
            <a:off x="1066800" y="3276600"/>
            <a:ext cx="61722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AR" sz="2400">
              <a:solidFill>
                <a:srgbClr val="696464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09573" name="Line 5"/>
          <p:cNvSpPr>
            <a:spLocks noChangeShapeType="1"/>
          </p:cNvSpPr>
          <p:nvPr/>
        </p:nvSpPr>
        <p:spPr bwMode="auto">
          <a:xfrm flipH="1">
            <a:off x="1219200" y="4495800"/>
            <a:ext cx="6781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AR" sz="2400">
              <a:solidFill>
                <a:srgbClr val="696464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5364163" y="2349500"/>
            <a:ext cx="18891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es-AR">
                <a:solidFill>
                  <a:prstClr val="black"/>
                </a:solidFill>
              </a:rPr>
              <a:t>   Nivel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es-AR">
                <a:solidFill>
                  <a:prstClr val="black"/>
                </a:solidFill>
              </a:rPr>
              <a:t>Estratégico</a:t>
            </a:r>
            <a:endParaRPr lang="en-GB" altLang="es-AR">
              <a:solidFill>
                <a:prstClr val="black"/>
              </a:solidFill>
            </a:endParaRPr>
          </a:p>
        </p:txBody>
      </p:sp>
      <p:sp>
        <p:nvSpPr>
          <p:cNvPr id="109575" name="Text Box 7"/>
          <p:cNvSpPr txBox="1">
            <a:spLocks noChangeArrowheads="1"/>
          </p:cNvSpPr>
          <p:nvPr/>
        </p:nvSpPr>
        <p:spPr bwMode="auto">
          <a:xfrm>
            <a:off x="5715000" y="3419475"/>
            <a:ext cx="12668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es-AR">
                <a:solidFill>
                  <a:prstClr val="black"/>
                </a:solidFill>
              </a:rPr>
              <a:t>  Nivel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es-AR">
                <a:solidFill>
                  <a:prstClr val="black"/>
                </a:solidFill>
              </a:rPr>
              <a:t>Táctico</a:t>
            </a:r>
            <a:endParaRPr lang="en-GB" altLang="es-AR">
              <a:solidFill>
                <a:prstClr val="black"/>
              </a:solidFill>
            </a:endParaRPr>
          </a:p>
        </p:txBody>
      </p:sp>
      <p:sp>
        <p:nvSpPr>
          <p:cNvPr id="109576" name="Text Box 8"/>
          <p:cNvSpPr txBox="1">
            <a:spLocks noChangeArrowheads="1"/>
          </p:cNvSpPr>
          <p:nvPr/>
        </p:nvSpPr>
        <p:spPr bwMode="auto">
          <a:xfrm>
            <a:off x="5562600" y="4638675"/>
            <a:ext cx="17875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es-AR">
                <a:solidFill>
                  <a:prstClr val="black"/>
                </a:solidFill>
              </a:rPr>
              <a:t>   Nivel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es-AR">
                <a:solidFill>
                  <a:prstClr val="black"/>
                </a:solidFill>
              </a:rPr>
              <a:t> Operativo</a:t>
            </a:r>
            <a:endParaRPr lang="en-GB" altLang="es-AR">
              <a:solidFill>
                <a:prstClr val="black"/>
              </a:solidFill>
            </a:endParaRPr>
          </a:p>
        </p:txBody>
      </p:sp>
      <p:sp>
        <p:nvSpPr>
          <p:cNvPr id="109577" name="Text Box 9"/>
          <p:cNvSpPr txBox="1">
            <a:spLocks noChangeArrowheads="1"/>
          </p:cNvSpPr>
          <p:nvPr/>
        </p:nvSpPr>
        <p:spPr bwMode="auto">
          <a:xfrm>
            <a:off x="323850" y="1989138"/>
            <a:ext cx="42068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es-AR" sz="2000" dirty="0">
                <a:solidFill>
                  <a:schemeClr val="tx1">
                    <a:lumMod val="95000"/>
                  </a:schemeClr>
                </a:solidFill>
              </a:rPr>
              <a:t>Indicadores para conocer la </a:t>
            </a:r>
            <a:r>
              <a:rPr lang="nb-NO" altLang="es-AR" sz="2000" dirty="0">
                <a:solidFill>
                  <a:srgbClr val="FF3300"/>
                </a:solidFill>
              </a:rPr>
              <a:t>direccionalidad</a:t>
            </a:r>
            <a:r>
              <a:rPr lang="nb-NO" altLang="es-AR" sz="2000" dirty="0">
                <a:solidFill>
                  <a:prstClr val="black"/>
                </a:solidFill>
              </a:rPr>
              <a:t> </a:t>
            </a:r>
            <a:r>
              <a:rPr lang="nb-NO" altLang="es-AR" sz="2000" dirty="0">
                <a:solidFill>
                  <a:schemeClr val="tx1">
                    <a:lumMod val="95000"/>
                  </a:schemeClr>
                </a:solidFill>
              </a:rPr>
              <a:t>y</a:t>
            </a:r>
            <a:r>
              <a:rPr lang="nb-NO" altLang="es-AR" sz="2000" dirty="0">
                <a:solidFill>
                  <a:prstClr val="black"/>
                </a:solidFill>
              </a:rPr>
              <a:t> </a:t>
            </a:r>
            <a:r>
              <a:rPr lang="nb-NO" altLang="es-AR" sz="2000" dirty="0">
                <a:solidFill>
                  <a:srgbClr val="FF3300"/>
                </a:solidFill>
              </a:rPr>
              <a:t>efectividad</a:t>
            </a:r>
            <a:r>
              <a:rPr lang="nb-NO" altLang="es-AR" sz="2000" dirty="0">
                <a:solidFill>
                  <a:prstClr val="black"/>
                </a:solidFill>
              </a:rPr>
              <a:t> </a:t>
            </a:r>
            <a:r>
              <a:rPr lang="nb-NO" altLang="es-AR" sz="2000" dirty="0">
                <a:solidFill>
                  <a:schemeClr val="tx1">
                    <a:lumMod val="95000"/>
                  </a:schemeClr>
                </a:solidFill>
              </a:rPr>
              <a:t>de la organización</a:t>
            </a:r>
            <a:endParaRPr lang="en-GB" altLang="es-AR" sz="20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09578" name="Text Box 10"/>
          <p:cNvSpPr txBox="1">
            <a:spLocks noChangeArrowheads="1"/>
          </p:cNvSpPr>
          <p:nvPr/>
        </p:nvSpPr>
        <p:spPr bwMode="auto">
          <a:xfrm>
            <a:off x="304800" y="3213100"/>
            <a:ext cx="413067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es-AR" sz="2000" dirty="0">
                <a:solidFill>
                  <a:schemeClr val="tx1">
                    <a:lumMod val="95000"/>
                  </a:schemeClr>
                </a:solidFill>
              </a:rPr>
              <a:t>Indicadores para monitorear la </a:t>
            </a:r>
            <a:r>
              <a:rPr lang="nb-NO" altLang="es-AR" sz="2000" dirty="0">
                <a:solidFill>
                  <a:srgbClr val="FF3300"/>
                </a:solidFill>
              </a:rPr>
              <a:t>efectividad</a:t>
            </a:r>
            <a:r>
              <a:rPr lang="nb-NO" altLang="es-AR" sz="2000" dirty="0">
                <a:solidFill>
                  <a:srgbClr val="990000"/>
                </a:solidFill>
              </a:rPr>
              <a:t> </a:t>
            </a:r>
            <a:r>
              <a:rPr lang="nb-NO" altLang="es-AR" sz="2000" dirty="0">
                <a:solidFill>
                  <a:schemeClr val="tx1">
                    <a:lumMod val="95000"/>
                  </a:schemeClr>
                </a:solidFill>
              </a:rPr>
              <a:t>en el cumplimiento de objetivos y </a:t>
            </a:r>
            <a:r>
              <a:rPr lang="nb-NO" altLang="es-AR" sz="2000" dirty="0">
                <a:solidFill>
                  <a:srgbClr val="FF3300"/>
                </a:solidFill>
              </a:rPr>
              <a:t>tomar medidas</a:t>
            </a:r>
            <a:endParaRPr lang="en-GB" altLang="es-AR" sz="2000" dirty="0">
              <a:solidFill>
                <a:srgbClr val="FF3300"/>
              </a:solidFill>
            </a:endParaRPr>
          </a:p>
        </p:txBody>
      </p:sp>
      <p:sp>
        <p:nvSpPr>
          <p:cNvPr id="109579" name="Text Box 11"/>
          <p:cNvSpPr txBox="1">
            <a:spLocks noChangeArrowheads="1"/>
          </p:cNvSpPr>
          <p:nvPr/>
        </p:nvSpPr>
        <p:spPr bwMode="auto">
          <a:xfrm>
            <a:off x="228600" y="4638675"/>
            <a:ext cx="39782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b-NO" altLang="es-AR" sz="2000" dirty="0">
                <a:solidFill>
                  <a:schemeClr val="tx1">
                    <a:lumMod val="95000"/>
                  </a:schemeClr>
                </a:solidFill>
              </a:rPr>
              <a:t>Indicadores para verificar su </a:t>
            </a:r>
            <a:r>
              <a:rPr lang="nb-NO" altLang="es-AR" sz="2000" dirty="0">
                <a:solidFill>
                  <a:srgbClr val="FF3300"/>
                </a:solidFill>
              </a:rPr>
              <a:t>rendimiento</a:t>
            </a:r>
            <a:r>
              <a:rPr lang="nb-NO" altLang="es-AR" sz="2000" dirty="0">
                <a:solidFill>
                  <a:prstClr val="black"/>
                </a:solidFill>
              </a:rPr>
              <a:t> </a:t>
            </a:r>
            <a:r>
              <a:rPr lang="nb-NO" altLang="es-AR" sz="2000" dirty="0">
                <a:solidFill>
                  <a:schemeClr val="tx1">
                    <a:lumMod val="95000"/>
                  </a:schemeClr>
                </a:solidFill>
              </a:rPr>
              <a:t>y</a:t>
            </a:r>
            <a:r>
              <a:rPr lang="nb-NO" altLang="es-AR" sz="2000" dirty="0">
                <a:solidFill>
                  <a:prstClr val="black"/>
                </a:solidFill>
              </a:rPr>
              <a:t> </a:t>
            </a:r>
            <a:r>
              <a:rPr lang="nb-NO" altLang="es-AR" sz="2000" dirty="0">
                <a:solidFill>
                  <a:srgbClr val="FF3300"/>
                </a:solidFill>
              </a:rPr>
              <a:t>calidad</a:t>
            </a:r>
            <a:r>
              <a:rPr lang="nb-NO" altLang="es-AR" sz="2000" dirty="0">
                <a:solidFill>
                  <a:srgbClr val="990000"/>
                </a:solidFill>
              </a:rPr>
              <a:t> </a:t>
            </a:r>
            <a:r>
              <a:rPr lang="nb-NO" altLang="es-AR" sz="2000" dirty="0">
                <a:solidFill>
                  <a:schemeClr val="tx1">
                    <a:lumMod val="95000"/>
                  </a:schemeClr>
                </a:solidFill>
              </a:rPr>
              <a:t>de procesos</a:t>
            </a:r>
            <a:endParaRPr lang="en-GB" altLang="es-AR" sz="20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374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sz="4400" b="1" dirty="0" smtClean="0"/>
              <a:t>EVALUACION</a:t>
            </a:r>
          </a:p>
        </p:txBody>
      </p:sp>
    </p:spTree>
    <p:extLst>
      <p:ext uri="{BB962C8B-B14F-4D97-AF65-F5344CB8AC3E}">
        <p14:creationId xmlns:p14="http://schemas.microsoft.com/office/powerpoint/2010/main" val="326673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6632"/>
            <a:ext cx="84582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b="1" dirty="0"/>
              <a:t>INDICADOR DE DESEMPEÑO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188" y="2101850"/>
            <a:ext cx="8228012" cy="4114800"/>
          </a:xfrm>
        </p:spPr>
        <p:txBody>
          <a:bodyPr/>
          <a:lstStyle/>
          <a:p>
            <a:r>
              <a:rPr lang="es-ES" altLang="es-AR" sz="2800" dirty="0" smtClean="0"/>
              <a:t>“Un indicador es una unidad de medida que permite el seguimiento y evaluación periódica de las variables clave de una organización, mediante su comparación en el tiempo con los correspondientes referentes externos o internos” </a:t>
            </a:r>
          </a:p>
          <a:p>
            <a:pPr lvl="1">
              <a:buFontTx/>
              <a:buNone/>
            </a:pPr>
            <a:r>
              <a:rPr lang="es-ES" altLang="es-AR" dirty="0" smtClean="0"/>
              <a:t>(Asociación Española de Contabilidad y Administración de Empresas. AECA, 2002).</a:t>
            </a:r>
          </a:p>
          <a:p>
            <a:endParaRPr lang="es-ES" altLang="es-AR" sz="2800" dirty="0" smtClean="0"/>
          </a:p>
        </p:txBody>
      </p:sp>
    </p:spTree>
    <p:extLst>
      <p:ext uri="{BB962C8B-B14F-4D97-AF65-F5344CB8AC3E}">
        <p14:creationId xmlns:p14="http://schemas.microsoft.com/office/powerpoint/2010/main" val="2888607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534400" cy="8270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dirty="0"/>
              <a:t>RELACIÓN ENTRE EL AMBITO Y LAS DIMENSIONES DE LA EVALUACIÓN</a:t>
            </a:r>
          </a:p>
        </p:txBody>
      </p:sp>
      <p:pic>
        <p:nvPicPr>
          <p:cNvPr id="60419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556792"/>
            <a:ext cx="7704856" cy="4896543"/>
          </a:xfrm>
        </p:spPr>
      </p:pic>
    </p:spTree>
    <p:extLst>
      <p:ext uri="{BB962C8B-B14F-4D97-AF65-F5344CB8AC3E}">
        <p14:creationId xmlns:p14="http://schemas.microsoft.com/office/powerpoint/2010/main" val="684559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98475" y="116632"/>
            <a:ext cx="8382000" cy="10477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2800" b="1" dirty="0" smtClean="0"/>
              <a:t>INTERRELACIONES DESDE LA PERSPECTIVA DEL PROCESO PRODUCTIVO, ENTRE ECONOMÍA, EFICACIA Y EFICIENCIA</a:t>
            </a:r>
            <a:br>
              <a:rPr lang="es-ES" sz="2800" b="1" dirty="0" smtClean="0"/>
            </a:br>
            <a:endParaRPr lang="es-ES" sz="2800" b="1" dirty="0" smtClean="0"/>
          </a:p>
        </p:txBody>
      </p:sp>
      <p:pic>
        <p:nvPicPr>
          <p:cNvPr id="61443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44824"/>
            <a:ext cx="8136903" cy="4320480"/>
          </a:xfrm>
        </p:spPr>
      </p:pic>
    </p:spTree>
    <p:extLst>
      <p:ext uri="{BB962C8B-B14F-4D97-AF65-F5344CB8AC3E}">
        <p14:creationId xmlns:p14="http://schemas.microsoft.com/office/powerpoint/2010/main" val="764381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3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/>
              <a:t>EVALUACION DESDE LA PERSPECTIVA DEL PROCESO PRODUCTIVO</a:t>
            </a:r>
          </a:p>
        </p:txBody>
      </p:sp>
    </p:spTree>
    <p:extLst>
      <p:ext uri="{BB962C8B-B14F-4D97-AF65-F5344CB8AC3E}">
        <p14:creationId xmlns:p14="http://schemas.microsoft.com/office/powerpoint/2010/main" val="412109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ChangeArrowheads="1"/>
          </p:cNvSpPr>
          <p:nvPr/>
        </p:nvSpPr>
        <p:spPr bwMode="auto">
          <a:xfrm>
            <a:off x="395288" y="1008063"/>
            <a:ext cx="8066087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261938" indent="-261938">
              <a:tabLst>
                <a:tab pos="2511425" algn="l"/>
              </a:tabLst>
            </a:pPr>
            <a:endParaRPr lang="en-US" sz="1500">
              <a:solidFill>
                <a:srgbClr val="FFFF00"/>
              </a:solidFill>
              <a:latin typeface="Calibri" pitchFamily="34" charset="0"/>
              <a:cs typeface="Times New Roman" pitchFamily="18" charset="0"/>
            </a:endParaRPr>
          </a:p>
          <a:p>
            <a:pPr marL="261938" indent="-261938">
              <a:buFontTx/>
              <a:buBlip>
                <a:blip r:embed="rId2"/>
              </a:buBlip>
              <a:tabLst>
                <a:tab pos="2511425" algn="l"/>
              </a:tabLst>
            </a:pPr>
            <a:endParaRPr lang="es-MX" sz="1500">
              <a:solidFill>
                <a:srgbClr val="FFFF00"/>
              </a:solidFill>
              <a:latin typeface="Calibri" pitchFamily="34" charset="0"/>
              <a:cs typeface="Times New Roman" pitchFamily="18" charset="0"/>
            </a:endParaRPr>
          </a:p>
          <a:p>
            <a:pPr marL="261938" indent="-261938">
              <a:buFontTx/>
              <a:buBlip>
                <a:blip r:embed="rId2"/>
              </a:buBlip>
              <a:tabLst>
                <a:tab pos="2511425" algn="l"/>
              </a:tabLst>
            </a:pPr>
            <a:endParaRPr lang="es-MX" sz="1500">
              <a:solidFill>
                <a:srgbClr val="FFFF00"/>
              </a:solidFill>
              <a:latin typeface="Calibri" pitchFamily="34" charset="0"/>
              <a:cs typeface="Times New Roman" pitchFamily="18" charset="0"/>
            </a:endParaRP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1314450" y="2859088"/>
            <a:ext cx="6426200" cy="1239837"/>
            <a:chOff x="828" y="1253"/>
            <a:chExt cx="4048" cy="781"/>
          </a:xfrm>
        </p:grpSpPr>
        <p:sp>
          <p:nvSpPr>
            <p:cNvPr id="48148" name="Text Box 10"/>
            <p:cNvSpPr txBox="1">
              <a:spLocks noChangeArrowheads="1"/>
            </p:cNvSpPr>
            <p:nvPr/>
          </p:nvSpPr>
          <p:spPr bwMode="auto">
            <a:xfrm>
              <a:off x="828" y="1842"/>
              <a:ext cx="59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sz="1400" b="1" dirty="0">
                  <a:solidFill>
                    <a:srgbClr val="00B050"/>
                  </a:solidFill>
                  <a:latin typeface="Calibri" pitchFamily="34" charset="0"/>
                  <a:ea typeface="MS PGothic" pitchFamily="34" charset="-128"/>
                </a:rPr>
                <a:t>Recursos</a:t>
              </a:r>
            </a:p>
          </p:txBody>
        </p:sp>
        <p:sp>
          <p:nvSpPr>
            <p:cNvPr id="48149" name="Text Box 11"/>
            <p:cNvSpPr txBox="1">
              <a:spLocks noChangeArrowheads="1"/>
            </p:cNvSpPr>
            <p:nvPr/>
          </p:nvSpPr>
          <p:spPr bwMode="auto">
            <a:xfrm>
              <a:off x="3277" y="1842"/>
              <a:ext cx="68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sz="1400" b="1" dirty="0">
                  <a:solidFill>
                    <a:srgbClr val="00B050"/>
                  </a:solidFill>
                  <a:latin typeface="Calibri" pitchFamily="34" charset="0"/>
                  <a:ea typeface="MS PGothic" pitchFamily="34" charset="-128"/>
                </a:rPr>
                <a:t>Resultados</a:t>
              </a:r>
            </a:p>
          </p:txBody>
        </p:sp>
        <p:sp>
          <p:nvSpPr>
            <p:cNvPr id="48150" name="Text Box 12"/>
            <p:cNvSpPr txBox="1">
              <a:spLocks noChangeArrowheads="1"/>
            </p:cNvSpPr>
            <p:nvPr/>
          </p:nvSpPr>
          <p:spPr bwMode="auto">
            <a:xfrm>
              <a:off x="4195" y="1842"/>
              <a:ext cx="68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sz="1400" b="1" dirty="0">
                  <a:solidFill>
                    <a:srgbClr val="00B050"/>
                  </a:solidFill>
                  <a:latin typeface="Calibri" pitchFamily="34" charset="0"/>
                  <a:ea typeface="MS PGothic" pitchFamily="34" charset="-128"/>
                </a:rPr>
                <a:t>Impactos</a:t>
              </a:r>
            </a:p>
          </p:txBody>
        </p:sp>
        <p:sp>
          <p:nvSpPr>
            <p:cNvPr id="48151" name="Line 13"/>
            <p:cNvSpPr>
              <a:spLocks noChangeShapeType="1"/>
            </p:cNvSpPr>
            <p:nvPr/>
          </p:nvSpPr>
          <p:spPr bwMode="auto">
            <a:xfrm>
              <a:off x="1327" y="1953"/>
              <a:ext cx="1134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48152" name="Line 14"/>
            <p:cNvSpPr>
              <a:spLocks noChangeShapeType="1"/>
            </p:cNvSpPr>
            <p:nvPr/>
          </p:nvSpPr>
          <p:spPr bwMode="auto">
            <a:xfrm>
              <a:off x="2960" y="1953"/>
              <a:ext cx="363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48153" name="Line 15"/>
            <p:cNvSpPr>
              <a:spLocks noChangeShapeType="1"/>
            </p:cNvSpPr>
            <p:nvPr/>
          </p:nvSpPr>
          <p:spPr bwMode="auto">
            <a:xfrm>
              <a:off x="3867" y="1954"/>
              <a:ext cx="363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48154" name="Text Box 16"/>
            <p:cNvSpPr txBox="1">
              <a:spLocks noChangeArrowheads="1"/>
            </p:cNvSpPr>
            <p:nvPr/>
          </p:nvSpPr>
          <p:spPr bwMode="auto">
            <a:xfrm>
              <a:off x="1474" y="1253"/>
              <a:ext cx="72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sz="1400" b="1" dirty="0">
                  <a:solidFill>
                    <a:srgbClr val="00B050"/>
                  </a:solidFill>
                  <a:latin typeface="Calibri" pitchFamily="34" charset="0"/>
                  <a:ea typeface="MS PGothic" pitchFamily="34" charset="-128"/>
                </a:rPr>
                <a:t>Operaciones</a:t>
              </a:r>
            </a:p>
          </p:txBody>
        </p:sp>
        <p:sp>
          <p:nvSpPr>
            <p:cNvPr id="48155" name="Line 17"/>
            <p:cNvSpPr>
              <a:spLocks noChangeShapeType="1"/>
            </p:cNvSpPr>
            <p:nvPr/>
          </p:nvSpPr>
          <p:spPr bwMode="auto">
            <a:xfrm rot="5400000">
              <a:off x="1587" y="1684"/>
              <a:ext cx="499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AR"/>
            </a:p>
          </p:txBody>
        </p:sp>
        <p:sp>
          <p:nvSpPr>
            <p:cNvPr id="48156" name="Text Box 18"/>
            <p:cNvSpPr txBox="1">
              <a:spLocks noChangeArrowheads="1"/>
            </p:cNvSpPr>
            <p:nvPr/>
          </p:nvSpPr>
          <p:spPr bwMode="auto">
            <a:xfrm>
              <a:off x="2415" y="1842"/>
              <a:ext cx="68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ES" sz="1400" b="1" dirty="0">
                  <a:solidFill>
                    <a:srgbClr val="00B050"/>
                  </a:solidFill>
                  <a:latin typeface="Calibri" pitchFamily="34" charset="0"/>
                  <a:ea typeface="MS PGothic" pitchFamily="34" charset="-128"/>
                </a:rPr>
                <a:t>Productos</a:t>
              </a:r>
            </a:p>
          </p:txBody>
        </p:sp>
      </p:grpSp>
      <p:grpSp>
        <p:nvGrpSpPr>
          <p:cNvPr id="3" name="25 Grupo"/>
          <p:cNvGrpSpPr>
            <a:grpSpLocks/>
          </p:cNvGrpSpPr>
          <p:nvPr/>
        </p:nvGrpSpPr>
        <p:grpSpPr bwMode="auto">
          <a:xfrm>
            <a:off x="1993900" y="4298950"/>
            <a:ext cx="6405563" cy="712788"/>
            <a:chOff x="1993888" y="3716338"/>
            <a:chExt cx="6405532" cy="712794"/>
          </a:xfrm>
        </p:grpSpPr>
        <p:sp>
          <p:nvSpPr>
            <p:cNvPr id="48141" name="AutoShape 23"/>
            <p:cNvSpPr>
              <a:spLocks/>
            </p:cNvSpPr>
            <p:nvPr/>
          </p:nvSpPr>
          <p:spPr bwMode="auto">
            <a:xfrm>
              <a:off x="4500562" y="4071942"/>
              <a:ext cx="863600" cy="287337"/>
            </a:xfrm>
            <a:prstGeom prst="borderCallout2">
              <a:avLst>
                <a:gd name="adj1" fmla="val 39778"/>
                <a:gd name="adj2" fmla="val -8824"/>
                <a:gd name="adj3" fmla="val 44023"/>
                <a:gd name="adj4" fmla="val -17926"/>
                <a:gd name="adj5" fmla="val -229301"/>
                <a:gd name="adj6" fmla="val -20894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ES" sz="1000" b="1">
                  <a:solidFill>
                    <a:schemeClr val="bg1"/>
                  </a:solidFill>
                  <a:latin typeface="Calibri" pitchFamily="34" charset="0"/>
                </a:rPr>
                <a:t>Indicadores</a:t>
              </a:r>
            </a:p>
          </p:txBody>
        </p:sp>
        <p:sp>
          <p:nvSpPr>
            <p:cNvPr id="48142" name="AutoShape 30"/>
            <p:cNvSpPr>
              <a:spLocks/>
            </p:cNvSpPr>
            <p:nvPr/>
          </p:nvSpPr>
          <p:spPr bwMode="auto">
            <a:xfrm>
              <a:off x="6137292" y="4141794"/>
              <a:ext cx="863600" cy="287338"/>
            </a:xfrm>
            <a:prstGeom prst="borderCallout2">
              <a:avLst>
                <a:gd name="adj1" fmla="val 39778"/>
                <a:gd name="adj2" fmla="val -8824"/>
                <a:gd name="adj3" fmla="val 39778"/>
                <a:gd name="adj4" fmla="val -17926"/>
                <a:gd name="adj5" fmla="val -254759"/>
                <a:gd name="adj6" fmla="val -18069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ES" sz="1000" b="1">
                  <a:solidFill>
                    <a:schemeClr val="bg1"/>
                  </a:solidFill>
                  <a:latin typeface="Calibri" pitchFamily="34" charset="0"/>
                </a:rPr>
                <a:t>Indicadores</a:t>
              </a:r>
            </a:p>
          </p:txBody>
        </p:sp>
        <p:sp>
          <p:nvSpPr>
            <p:cNvPr id="48143" name="AutoShape 31"/>
            <p:cNvSpPr>
              <a:spLocks/>
            </p:cNvSpPr>
            <p:nvPr/>
          </p:nvSpPr>
          <p:spPr bwMode="auto">
            <a:xfrm>
              <a:off x="5000628" y="3716338"/>
              <a:ext cx="863600" cy="287337"/>
            </a:xfrm>
            <a:prstGeom prst="borderCallout2">
              <a:avLst>
                <a:gd name="adj1" fmla="val 39778"/>
                <a:gd name="adj2" fmla="val -8824"/>
                <a:gd name="adj3" fmla="val 44023"/>
                <a:gd name="adj4" fmla="val -22162"/>
                <a:gd name="adj5" fmla="val -110495"/>
                <a:gd name="adj6" fmla="val -22306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ES" sz="1000" b="1">
                  <a:solidFill>
                    <a:schemeClr val="bg1"/>
                  </a:solidFill>
                  <a:latin typeface="Calibri" pitchFamily="34" charset="0"/>
                </a:rPr>
                <a:t>Indicadores</a:t>
              </a:r>
            </a:p>
          </p:txBody>
        </p:sp>
        <p:sp>
          <p:nvSpPr>
            <p:cNvPr id="48144" name="AutoShape 32"/>
            <p:cNvSpPr>
              <a:spLocks/>
            </p:cNvSpPr>
            <p:nvPr/>
          </p:nvSpPr>
          <p:spPr bwMode="auto">
            <a:xfrm>
              <a:off x="7535820" y="4140080"/>
              <a:ext cx="863600" cy="287338"/>
            </a:xfrm>
            <a:prstGeom prst="borderCallout2">
              <a:avLst>
                <a:gd name="adj1" fmla="val 39778"/>
                <a:gd name="adj2" fmla="val -8824"/>
                <a:gd name="adj3" fmla="val 39778"/>
                <a:gd name="adj4" fmla="val -20750"/>
                <a:gd name="adj5" fmla="val -254759"/>
                <a:gd name="adj6" fmla="val -22306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ES" sz="1000" b="1">
                  <a:solidFill>
                    <a:schemeClr val="bg1"/>
                  </a:solidFill>
                  <a:latin typeface="Calibri" pitchFamily="34" charset="0"/>
                </a:rPr>
                <a:t>Indicadores</a:t>
              </a:r>
            </a:p>
          </p:txBody>
        </p:sp>
        <p:sp>
          <p:nvSpPr>
            <p:cNvPr id="48145" name="AutoShape 33"/>
            <p:cNvSpPr>
              <a:spLocks/>
            </p:cNvSpPr>
            <p:nvPr/>
          </p:nvSpPr>
          <p:spPr bwMode="auto">
            <a:xfrm>
              <a:off x="6429388" y="3716338"/>
              <a:ext cx="863600" cy="287337"/>
            </a:xfrm>
            <a:prstGeom prst="borderCallout2">
              <a:avLst>
                <a:gd name="adj1" fmla="val 39778"/>
                <a:gd name="adj2" fmla="val -8824"/>
                <a:gd name="adj3" fmla="val 48264"/>
                <a:gd name="adj4" fmla="val -17926"/>
                <a:gd name="adj5" fmla="val -110495"/>
                <a:gd name="adj6" fmla="val -19477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ES" sz="1000" b="1">
                  <a:solidFill>
                    <a:schemeClr val="bg1"/>
                  </a:solidFill>
                  <a:latin typeface="Calibri" pitchFamily="34" charset="0"/>
                </a:rPr>
                <a:t>Indicadores</a:t>
              </a:r>
            </a:p>
          </p:txBody>
        </p:sp>
        <p:sp>
          <p:nvSpPr>
            <p:cNvPr id="48146" name="AutoShape 34"/>
            <p:cNvSpPr>
              <a:spLocks/>
            </p:cNvSpPr>
            <p:nvPr/>
          </p:nvSpPr>
          <p:spPr bwMode="auto">
            <a:xfrm>
              <a:off x="1993888" y="4071942"/>
              <a:ext cx="863600" cy="287338"/>
            </a:xfrm>
            <a:prstGeom prst="borderCallout2">
              <a:avLst>
                <a:gd name="adj1" fmla="val 39778"/>
                <a:gd name="adj2" fmla="val -8824"/>
                <a:gd name="adj3" fmla="val 52509"/>
                <a:gd name="adj4" fmla="val -19338"/>
                <a:gd name="adj5" fmla="val -229301"/>
                <a:gd name="adj6" fmla="val -18065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ES" sz="1000" b="1">
                  <a:solidFill>
                    <a:schemeClr val="bg1"/>
                  </a:solidFill>
                  <a:latin typeface="Calibri" pitchFamily="34" charset="0"/>
                </a:rPr>
                <a:t>Indicadores</a:t>
              </a:r>
            </a:p>
          </p:txBody>
        </p:sp>
        <p:sp>
          <p:nvSpPr>
            <p:cNvPr id="48147" name="AutoShape 35"/>
            <p:cNvSpPr>
              <a:spLocks/>
            </p:cNvSpPr>
            <p:nvPr/>
          </p:nvSpPr>
          <p:spPr bwMode="auto">
            <a:xfrm>
              <a:off x="3214678" y="3716338"/>
              <a:ext cx="863600" cy="287337"/>
            </a:xfrm>
            <a:prstGeom prst="borderCallout2">
              <a:avLst>
                <a:gd name="adj1" fmla="val 39778"/>
                <a:gd name="adj2" fmla="val -8824"/>
                <a:gd name="adj3" fmla="val 44023"/>
                <a:gd name="adj4" fmla="val -15102"/>
                <a:gd name="adj5" fmla="val -118981"/>
                <a:gd name="adj6" fmla="val -15245"/>
              </a:avLst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ES" sz="1000" b="1">
                  <a:solidFill>
                    <a:schemeClr val="bg1"/>
                  </a:solidFill>
                  <a:latin typeface="Calibri" pitchFamily="34" charset="0"/>
                </a:rPr>
                <a:t>Indicadores</a:t>
              </a:r>
            </a:p>
          </p:txBody>
        </p:sp>
      </p:grp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1308100" y="3028950"/>
            <a:ext cx="1031875" cy="781050"/>
            <a:chOff x="824" y="1360"/>
            <a:chExt cx="650" cy="492"/>
          </a:xfrm>
        </p:grpSpPr>
        <p:sp>
          <p:nvSpPr>
            <p:cNvPr id="48138" name="Oval 37"/>
            <p:cNvSpPr>
              <a:spLocks noChangeArrowheads="1"/>
            </p:cNvSpPr>
            <p:nvPr/>
          </p:nvSpPr>
          <p:spPr bwMode="auto">
            <a:xfrm>
              <a:off x="824" y="1480"/>
              <a:ext cx="59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000" b="1">
                  <a:latin typeface="Calibri" pitchFamily="34" charset="0"/>
                </a:rPr>
                <a:t>Administración</a:t>
              </a:r>
            </a:p>
          </p:txBody>
        </p:sp>
        <p:cxnSp>
          <p:nvCxnSpPr>
            <p:cNvPr id="48139" name="AutoShape 38"/>
            <p:cNvCxnSpPr>
              <a:cxnSpLocks noChangeShapeType="1"/>
              <a:stCxn id="48154" idx="1"/>
              <a:endCxn id="48138" idx="0"/>
            </p:cNvCxnSpPr>
            <p:nvPr/>
          </p:nvCxnSpPr>
          <p:spPr bwMode="auto">
            <a:xfrm rot="10800000" flipV="1">
              <a:off x="1119" y="1360"/>
              <a:ext cx="355" cy="120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140" name="AutoShape 39"/>
            <p:cNvCxnSpPr>
              <a:cxnSpLocks noChangeShapeType="1"/>
              <a:stCxn id="48138" idx="4"/>
              <a:endCxn id="48148" idx="0"/>
            </p:cNvCxnSpPr>
            <p:nvPr/>
          </p:nvCxnSpPr>
          <p:spPr bwMode="auto">
            <a:xfrm rot="16200000" flipH="1">
              <a:off x="1071" y="1800"/>
              <a:ext cx="101" cy="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0267" name="AutoShape 27"/>
          <p:cNvSpPr>
            <a:spLocks/>
          </p:cNvSpPr>
          <p:nvPr/>
        </p:nvSpPr>
        <p:spPr bwMode="auto">
          <a:xfrm>
            <a:off x="0" y="4005263"/>
            <a:ext cx="1258888" cy="719137"/>
          </a:xfrm>
          <a:prstGeom prst="borderCallout1">
            <a:avLst>
              <a:gd name="adj1" fmla="val 22644"/>
              <a:gd name="adj2" fmla="val 102519"/>
              <a:gd name="adj3" fmla="val 22644"/>
              <a:gd name="adj4" fmla="val 14636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ES" sz="1000" b="1">
                <a:latin typeface="Calibri" pitchFamily="34" charset="0"/>
              </a:rPr>
              <a:t>Monitoreo y Evaluación</a:t>
            </a:r>
          </a:p>
          <a:p>
            <a:pPr algn="ctr"/>
            <a:r>
              <a:rPr lang="es-ES" sz="1000" b="1">
                <a:latin typeface="Calibri" pitchFamily="34" charset="0"/>
              </a:rPr>
              <a:t>Control y Rendición de cuentas</a:t>
            </a:r>
          </a:p>
          <a:p>
            <a:pPr algn="ctr"/>
            <a:endParaRPr lang="es-ES" sz="1200" b="1">
              <a:latin typeface="Calibri" pitchFamily="34" charset="0"/>
            </a:endParaRPr>
          </a:p>
        </p:txBody>
      </p:sp>
      <p:sp>
        <p:nvSpPr>
          <p:cNvPr id="48136" name="CuadroTexto 21"/>
          <p:cNvSpPr txBox="1">
            <a:spLocks noChangeArrowheads="1"/>
          </p:cNvSpPr>
          <p:nvPr/>
        </p:nvSpPr>
        <p:spPr bwMode="auto">
          <a:xfrm>
            <a:off x="8731" y="116152"/>
            <a:ext cx="8839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es-ES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  CADENA DE VALOR PUBLICO</a:t>
            </a:r>
            <a:endParaRPr lang="es-ES_tradnl" sz="40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9" name="Oval 37"/>
          <p:cNvSpPr>
            <a:spLocks noChangeArrowheads="1"/>
          </p:cNvSpPr>
          <p:nvPr/>
        </p:nvSpPr>
        <p:spPr bwMode="auto">
          <a:xfrm>
            <a:off x="1331913" y="3213100"/>
            <a:ext cx="1065212" cy="51911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000" b="1">
                <a:latin typeface="Calibri" pitchFamily="34" charset="0"/>
              </a:rPr>
              <a:t>Planificacion</a:t>
            </a:r>
          </a:p>
          <a:p>
            <a:pPr algn="ctr"/>
            <a:r>
              <a:rPr lang="es-ES" sz="1000" b="1">
                <a:latin typeface="Calibri" pitchFamily="34" charset="0"/>
              </a:rPr>
              <a:t>Formulación</a:t>
            </a:r>
          </a:p>
        </p:txBody>
      </p:sp>
      <p:sp>
        <p:nvSpPr>
          <p:cNvPr id="30" name="Rectangle 41"/>
          <p:cNvSpPr>
            <a:spLocks noChangeArrowheads="1"/>
          </p:cNvSpPr>
          <p:nvPr/>
        </p:nvSpPr>
        <p:spPr bwMode="auto">
          <a:xfrm>
            <a:off x="126230" y="620688"/>
            <a:ext cx="8748712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261938" indent="-261938">
              <a:tabLst>
                <a:tab pos="2511425" algn="l"/>
              </a:tabLst>
            </a:pPr>
            <a:endParaRPr lang="en-US" dirty="0">
              <a:latin typeface="Calibri" pitchFamily="34" charset="0"/>
              <a:cs typeface="Times New Roman" pitchFamily="18" charset="0"/>
            </a:endParaRPr>
          </a:p>
          <a:p>
            <a:pPr marL="261938" indent="-261938">
              <a:buFontTx/>
              <a:buChar char="•"/>
              <a:tabLst>
                <a:tab pos="2511425" algn="l"/>
              </a:tabLst>
            </a:pPr>
            <a:r>
              <a:rPr lang="es-MX" dirty="0" smtClean="0">
                <a:latin typeface="Calibri" pitchFamily="34" charset="0"/>
                <a:cs typeface="Times New Roman" pitchFamily="18" charset="0"/>
              </a:rPr>
              <a:t>La </a:t>
            </a:r>
            <a:r>
              <a:rPr lang="es-MX" dirty="0">
                <a:latin typeface="Calibri" pitchFamily="34" charset="0"/>
                <a:cs typeface="Times New Roman" pitchFamily="18" charset="0"/>
              </a:rPr>
              <a:t>planificación, la formulación presupuestaria, la administración de recursos, el monitoreo y la evaluación, </a:t>
            </a:r>
            <a:r>
              <a:rPr lang="es-MX" dirty="0" smtClean="0">
                <a:latin typeface="Calibri" pitchFamily="34" charset="0"/>
                <a:cs typeface="Times New Roman" pitchFamily="18" charset="0"/>
              </a:rPr>
              <a:t> y el </a:t>
            </a:r>
            <a:r>
              <a:rPr lang="es-MX" dirty="0">
                <a:latin typeface="Calibri" pitchFamily="34" charset="0"/>
                <a:cs typeface="Times New Roman" pitchFamily="18" charset="0"/>
              </a:rPr>
              <a:t>control de gestión y la rendición de cuentas operan sobre la misma cadena </a:t>
            </a:r>
            <a:r>
              <a:rPr lang="es-MX" i="1" dirty="0">
                <a:latin typeface="Calibri" pitchFamily="34" charset="0"/>
                <a:cs typeface="Times New Roman" pitchFamily="18" charset="0"/>
              </a:rPr>
              <a:t>recursos</a:t>
            </a:r>
            <a:r>
              <a:rPr lang="es-MX" dirty="0">
                <a:latin typeface="Calibri" pitchFamily="34" charset="0"/>
                <a:cs typeface="Times New Roman" pitchFamily="18" charset="0"/>
              </a:rPr>
              <a:t> → </a:t>
            </a:r>
            <a:r>
              <a:rPr lang="es-MX" i="1" dirty="0">
                <a:latin typeface="Calibri" pitchFamily="34" charset="0"/>
                <a:cs typeface="Times New Roman" pitchFamily="18" charset="0"/>
              </a:rPr>
              <a:t>productos</a:t>
            </a:r>
            <a:r>
              <a:rPr lang="es-MX" dirty="0">
                <a:latin typeface="Calibri" pitchFamily="34" charset="0"/>
                <a:cs typeface="Times New Roman" pitchFamily="18" charset="0"/>
              </a:rPr>
              <a:t> → </a:t>
            </a:r>
            <a:r>
              <a:rPr lang="es-MX" i="1" dirty="0">
                <a:latin typeface="Calibri" pitchFamily="34" charset="0"/>
                <a:cs typeface="Times New Roman" pitchFamily="18" charset="0"/>
              </a:rPr>
              <a:t>resultados </a:t>
            </a:r>
            <a:r>
              <a:rPr lang="es-MX" dirty="0">
                <a:latin typeface="Calibri" pitchFamily="34" charset="0"/>
                <a:cs typeface="Times New Roman" pitchFamily="18" charset="0"/>
              </a:rPr>
              <a:t>→ </a:t>
            </a:r>
            <a:r>
              <a:rPr lang="es-MX" i="1" dirty="0" smtClean="0">
                <a:latin typeface="Calibri" pitchFamily="34" charset="0"/>
                <a:cs typeface="Times New Roman" pitchFamily="18" charset="0"/>
              </a:rPr>
              <a:t>impactos</a:t>
            </a:r>
          </a:p>
          <a:p>
            <a:pPr marL="261938" indent="-261938">
              <a:buFontTx/>
              <a:buChar char="•"/>
              <a:tabLst>
                <a:tab pos="2511425" algn="l"/>
              </a:tabLst>
            </a:pPr>
            <a:r>
              <a:rPr lang="es-MX" dirty="0" smtClean="0">
                <a:latin typeface="Calibri" pitchFamily="34" charset="0"/>
                <a:cs typeface="Times New Roman" pitchFamily="18" charset="0"/>
              </a:rPr>
              <a:t>La </a:t>
            </a:r>
            <a:r>
              <a:rPr lang="es-MX" dirty="0">
                <a:latin typeface="Calibri" pitchFamily="34" charset="0"/>
                <a:cs typeface="Times New Roman" pitchFamily="18" charset="0"/>
              </a:rPr>
              <a:t>identificación y formulación de estos elementos y de sus indicadores deben ser consistentes en los cinco procesos, </a:t>
            </a:r>
            <a:r>
              <a:rPr lang="es-MX" dirty="0" smtClean="0">
                <a:latin typeface="Calibri" pitchFamily="34" charset="0"/>
                <a:cs typeface="Times New Roman" pitchFamily="18" charset="0"/>
              </a:rPr>
              <a:t>y también </a:t>
            </a:r>
            <a:r>
              <a:rPr lang="es-MX" dirty="0">
                <a:latin typeface="Calibri" pitchFamily="34" charset="0"/>
                <a:cs typeface="Times New Roman" pitchFamily="18" charset="0"/>
              </a:rPr>
              <a:t>la información que se produzca y emplee acerca de ellos.</a:t>
            </a:r>
          </a:p>
        </p:txBody>
      </p:sp>
    </p:spTree>
    <p:extLst>
      <p:ext uri="{BB962C8B-B14F-4D97-AF65-F5344CB8AC3E}">
        <p14:creationId xmlns:p14="http://schemas.microsoft.com/office/powerpoint/2010/main" val="2762036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0648"/>
            <a:ext cx="8458200" cy="72008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dirty="0"/>
              <a:t>INDICADORES DE GESTIÓN: ¿QUÉ MIDEN?</a:t>
            </a:r>
          </a:p>
        </p:txBody>
      </p:sp>
      <p:pic>
        <p:nvPicPr>
          <p:cNvPr id="10445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700808"/>
            <a:ext cx="7992888" cy="4752528"/>
          </a:xfrm>
        </p:spPr>
      </p:pic>
    </p:spTree>
    <p:extLst>
      <p:ext uri="{BB962C8B-B14F-4D97-AF65-F5344CB8AC3E}">
        <p14:creationId xmlns:p14="http://schemas.microsoft.com/office/powerpoint/2010/main" val="792341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16632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s-AR" b="1" dirty="0" smtClean="0"/>
              <a:t>ETAPAS DEL PROCESO ADMINISTRATIVO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914400" y="1916833"/>
            <a:ext cx="7315200" cy="4392528"/>
          </a:xfrm>
        </p:spPr>
        <p:txBody>
          <a:bodyPr>
            <a:normAutofit fontScale="92500"/>
          </a:bodyPr>
          <a:lstStyle/>
          <a:p>
            <a:r>
              <a:rPr lang="es-AR" sz="2400" b="1" i="1" dirty="0" smtClean="0"/>
              <a:t>Planear - Toma </a:t>
            </a:r>
            <a:r>
              <a:rPr lang="es-AR" sz="2400" b="1" i="1" dirty="0"/>
              <a:t>de decisiones </a:t>
            </a:r>
            <a:r>
              <a:rPr lang="es-AR" sz="2400" dirty="0"/>
              <a:t>- El proceso decisorio incluye</a:t>
            </a:r>
            <a:r>
              <a:rPr lang="es-AR" sz="2400" dirty="0" smtClean="0"/>
              <a:t>:</a:t>
            </a:r>
          </a:p>
          <a:p>
            <a:endParaRPr lang="es-AR" sz="2400" dirty="0"/>
          </a:p>
          <a:p>
            <a:pPr lvl="1"/>
            <a:r>
              <a:rPr lang="es-AR" sz="2200" dirty="0"/>
              <a:t>⇒ detectar necesidades</a:t>
            </a:r>
          </a:p>
          <a:p>
            <a:pPr lvl="1"/>
            <a:r>
              <a:rPr lang="es-AR" sz="2200" dirty="0"/>
              <a:t>⇒ detectar o generar alternativas de acción</a:t>
            </a:r>
          </a:p>
          <a:p>
            <a:pPr lvl="1"/>
            <a:r>
              <a:rPr lang="es-AR" sz="2200" dirty="0"/>
              <a:t>⇒ evaluar los posibles efectos de cada una de ellas</a:t>
            </a:r>
          </a:p>
          <a:p>
            <a:pPr lvl="1"/>
            <a:r>
              <a:rPr lang="es-AR" sz="2200" dirty="0"/>
              <a:t>⇒ seleccionar el curso de </a:t>
            </a:r>
            <a:r>
              <a:rPr lang="es-AR" sz="2200" dirty="0" smtClean="0"/>
              <a:t>acción</a:t>
            </a:r>
          </a:p>
          <a:p>
            <a:pPr lvl="1"/>
            <a:endParaRPr lang="es-AR" sz="2200" dirty="0"/>
          </a:p>
          <a:p>
            <a:pPr lvl="1"/>
            <a:endParaRPr lang="es-AR" sz="2200" dirty="0"/>
          </a:p>
          <a:p>
            <a:r>
              <a:rPr lang="es-AR" sz="2400" dirty="0"/>
              <a:t>Se debe seleccionar una alternativa entre un conjunto de ellas que sea factible de </a:t>
            </a:r>
            <a:r>
              <a:rPr lang="es-AR" sz="2400" dirty="0" smtClean="0"/>
              <a:t>realización y </a:t>
            </a:r>
            <a:r>
              <a:rPr lang="es-AR" sz="2400" dirty="0"/>
              <a:t>que tienda al logro de los objetivos fijados para la organización</a:t>
            </a:r>
          </a:p>
        </p:txBody>
      </p:sp>
    </p:spTree>
    <p:extLst>
      <p:ext uri="{BB962C8B-B14F-4D97-AF65-F5344CB8AC3E}">
        <p14:creationId xmlns:p14="http://schemas.microsoft.com/office/powerpoint/2010/main" val="1262919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77809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AR" sz="3200" b="1" dirty="0" smtClean="0"/>
              <a:t>INDICADORES DE LA GESTIÓN PRESUPUESTARIA</a:t>
            </a:r>
            <a:endParaRPr lang="es-AR" sz="32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07529714"/>
              </p:ext>
            </p:extLst>
          </p:nvPr>
        </p:nvGraphicFramePr>
        <p:xfrm>
          <a:off x="539552" y="1124744"/>
          <a:ext cx="828092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1078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60648"/>
            <a:ext cx="7772400" cy="8270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dirty="0"/>
              <a:t>INDICADORES DE PRODUCTOS</a:t>
            </a:r>
            <a:br>
              <a:rPr lang="es-ES" sz="3600" b="1" dirty="0"/>
            </a:br>
            <a:endParaRPr lang="es-ES" sz="3600" b="1" dirty="0"/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31739971"/>
              </p:ext>
            </p:extLst>
          </p:nvPr>
        </p:nvGraphicFramePr>
        <p:xfrm>
          <a:off x="395536" y="620688"/>
          <a:ext cx="8496944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808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19944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dirty="0"/>
              <a:t>INDICADORES DE INSUMOS (</a:t>
            </a:r>
            <a:r>
              <a:rPr lang="es-ES" sz="3600" b="1" i="1" dirty="0"/>
              <a:t>INPUTS</a:t>
            </a:r>
            <a:r>
              <a:rPr lang="es-ES" sz="3600" b="1" dirty="0"/>
              <a:t>)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05818619"/>
              </p:ext>
            </p:extLst>
          </p:nvPr>
        </p:nvGraphicFramePr>
        <p:xfrm>
          <a:off x="304800" y="1268760"/>
          <a:ext cx="8534400" cy="5208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1592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857250"/>
            <a:ext cx="8229600" cy="43021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 b="1" dirty="0"/>
              <a:t>INDICADORES DE PROCESOS</a:t>
            </a:r>
            <a:br>
              <a:rPr lang="es-ES" sz="3600" b="1" dirty="0"/>
            </a:br>
            <a:endParaRPr lang="es-ES" sz="36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76312560"/>
              </p:ext>
            </p:extLst>
          </p:nvPr>
        </p:nvGraphicFramePr>
        <p:xfrm>
          <a:off x="381000" y="980728"/>
          <a:ext cx="8458200" cy="5343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2247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b="1" dirty="0" smtClean="0"/>
              <a:t>DIMENSIONES DE LA EVALUACIÓN</a:t>
            </a:r>
          </a:p>
        </p:txBody>
      </p:sp>
    </p:spTree>
    <p:extLst>
      <p:ext uri="{BB962C8B-B14F-4D97-AF65-F5344CB8AC3E}">
        <p14:creationId xmlns:p14="http://schemas.microsoft.com/office/powerpoint/2010/main" val="151936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28688"/>
            <a:ext cx="8964613" cy="5715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s-E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s-E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s-E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s-E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s-E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s-E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s-E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s-E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s-E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s-E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s-E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s-E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s-E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s-E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s-E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s-ES" sz="3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79576412"/>
              </p:ext>
            </p:extLst>
          </p:nvPr>
        </p:nvGraphicFramePr>
        <p:xfrm>
          <a:off x="285720" y="1337866"/>
          <a:ext cx="8534400" cy="5259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Rectángulo"/>
          <p:cNvSpPr/>
          <p:nvPr/>
        </p:nvSpPr>
        <p:spPr>
          <a:xfrm>
            <a:off x="467544" y="260648"/>
            <a:ext cx="8001000" cy="1077218"/>
          </a:xfrm>
          <a:prstGeom prst="rect">
            <a:avLst/>
          </a:prstGeom>
        </p:spPr>
        <p:txBody>
          <a:bodyPr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spcBef>
                <a:spcPct val="0"/>
              </a:spcBef>
              <a:defRPr/>
            </a:pPr>
            <a:r>
              <a:rPr lang="es-ES" sz="3200" b="1" dirty="0">
                <a:solidFill>
                  <a:schemeClr val="tx2"/>
                </a:solidFill>
                <a:latin typeface="+mj-lt"/>
                <a:cs typeface="Times New Roman" pitchFamily="18" charset="0"/>
              </a:rPr>
              <a:t>PRINCIPIOS DE EFICIENCIA, EFICACIA, ECONOMÍA Y CALIDAD</a:t>
            </a:r>
          </a:p>
        </p:txBody>
      </p:sp>
    </p:spTree>
    <p:extLst>
      <p:ext uri="{BB962C8B-B14F-4D97-AF65-F5344CB8AC3E}">
        <p14:creationId xmlns:p14="http://schemas.microsoft.com/office/powerpoint/2010/main" val="560390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443912" cy="1143000"/>
          </a:xfrm>
        </p:spPr>
        <p:txBody>
          <a:bodyPr/>
          <a:lstStyle/>
          <a:p>
            <a:r>
              <a:rPr lang="es-ES" sz="3200" b="1" dirty="0" smtClean="0"/>
              <a:t>PRINCIPIOS DE EFECTIVIDAD (IMPACTO)  Y EQUIDAD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5099585"/>
              </p:ext>
            </p:extLst>
          </p:nvPr>
        </p:nvGraphicFramePr>
        <p:xfrm>
          <a:off x="457200" y="1772816"/>
          <a:ext cx="838200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5117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78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7544" y="332656"/>
            <a:ext cx="8064895" cy="6049093"/>
          </a:xfrm>
        </p:spPr>
      </p:pic>
      <p:sp>
        <p:nvSpPr>
          <p:cNvPr id="118787" name="Text Box 3"/>
          <p:cNvSpPr txBox="1">
            <a:spLocks noChangeArrowheads="1"/>
          </p:cNvSpPr>
          <p:nvPr/>
        </p:nvSpPr>
        <p:spPr bwMode="auto">
          <a:xfrm>
            <a:off x="2574925" y="6381750"/>
            <a:ext cx="63293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altLang="es-AR" sz="1600">
                <a:solidFill>
                  <a:prstClr val="black"/>
                </a:solidFill>
              </a:rPr>
              <a:t>Fuente: CEPAL – Indicadores de desempeño en el s. público</a:t>
            </a:r>
          </a:p>
        </p:txBody>
      </p:sp>
    </p:spTree>
    <p:extLst>
      <p:ext uri="{BB962C8B-B14F-4D97-AF65-F5344CB8AC3E}">
        <p14:creationId xmlns:p14="http://schemas.microsoft.com/office/powerpoint/2010/main" val="2808489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3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7772400" cy="864096"/>
          </a:xfrm>
        </p:spPr>
        <p:txBody>
          <a:bodyPr/>
          <a:lstStyle/>
          <a:p>
            <a:r>
              <a:rPr lang="es-ES" sz="3600" b="1" dirty="0" smtClean="0"/>
              <a:t>EFICIENCIA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09960494"/>
              </p:ext>
            </p:extLst>
          </p:nvPr>
        </p:nvGraphicFramePr>
        <p:xfrm>
          <a:off x="395288" y="1340768"/>
          <a:ext cx="8534400" cy="5093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691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552" y="1340768"/>
            <a:ext cx="7488833" cy="4513684"/>
          </a:xfrm>
        </p:spPr>
      </p:pic>
    </p:spTree>
    <p:extLst>
      <p:ext uri="{BB962C8B-B14F-4D97-AF65-F5344CB8AC3E}">
        <p14:creationId xmlns:p14="http://schemas.microsoft.com/office/powerpoint/2010/main" val="8619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78396" y="26296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s-AR" b="1" dirty="0"/>
              <a:t>ETAPAS DEL PROCESO ADMINISTRATIVO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1560" y="1844824"/>
            <a:ext cx="7848872" cy="4824535"/>
          </a:xfrm>
        </p:spPr>
        <p:txBody>
          <a:bodyPr>
            <a:normAutofit fontScale="85000" lnSpcReduction="20000"/>
          </a:bodyPr>
          <a:lstStyle/>
          <a:p>
            <a:r>
              <a:rPr lang="es-AR" b="1" i="1" dirty="0"/>
              <a:t>Acción </a:t>
            </a:r>
            <a:r>
              <a:rPr lang="es-AR" dirty="0"/>
              <a:t>- Se debe ejecutar la alternativa elegida, lo que provocará resultados</a:t>
            </a:r>
            <a:r>
              <a:rPr lang="es-AR" dirty="0" smtClean="0"/>
              <a:t>.</a:t>
            </a:r>
          </a:p>
          <a:p>
            <a:endParaRPr lang="es-AR" dirty="0"/>
          </a:p>
          <a:p>
            <a:r>
              <a:rPr lang="es-AR" dirty="0"/>
              <a:t>• </a:t>
            </a:r>
            <a:r>
              <a:rPr lang="es-AR" b="1" i="1" dirty="0"/>
              <a:t>Control </a:t>
            </a:r>
            <a:r>
              <a:rPr lang="es-AR" dirty="0"/>
              <a:t>- El proceso de control implica</a:t>
            </a:r>
          </a:p>
          <a:p>
            <a:pPr lvl="1"/>
            <a:r>
              <a:rPr lang="es-AR" dirty="0"/>
              <a:t>⇒ captar resultados</a:t>
            </a:r>
          </a:p>
          <a:p>
            <a:pPr lvl="1"/>
            <a:r>
              <a:rPr lang="es-AR" dirty="0"/>
              <a:t>⇒ comparar con lo planeado</a:t>
            </a:r>
          </a:p>
          <a:p>
            <a:pPr lvl="1"/>
            <a:r>
              <a:rPr lang="es-AR" dirty="0"/>
              <a:t>⇒ detectar y analizar desviaciones</a:t>
            </a:r>
          </a:p>
          <a:p>
            <a:pPr lvl="1"/>
            <a:r>
              <a:rPr lang="es-AR" dirty="0"/>
              <a:t>⇒ informar</a:t>
            </a:r>
          </a:p>
          <a:p>
            <a:endParaRPr lang="es-AR" dirty="0" smtClean="0"/>
          </a:p>
          <a:p>
            <a:r>
              <a:rPr lang="es-AR" dirty="0" smtClean="0"/>
              <a:t>Se </a:t>
            </a:r>
            <a:r>
              <a:rPr lang="es-AR" dirty="0"/>
              <a:t>mide y evalúa el cumplimiento de objetivos y la consecución de las metas. Se </a:t>
            </a:r>
            <a:r>
              <a:rPr lang="es-AR" dirty="0" smtClean="0"/>
              <a:t>analizan las </a:t>
            </a:r>
            <a:r>
              <a:rPr lang="es-AR" dirty="0"/>
              <a:t>consecuencias de las acciones y de los hechos del contexto para detectar las causas </a:t>
            </a:r>
            <a:r>
              <a:rPr lang="es-AR" dirty="0" smtClean="0"/>
              <a:t>de las </a:t>
            </a:r>
            <a:r>
              <a:rPr lang="es-AR" dirty="0"/>
              <a:t>desviaciones.</a:t>
            </a:r>
          </a:p>
        </p:txBody>
      </p:sp>
    </p:spTree>
    <p:extLst>
      <p:ext uri="{BB962C8B-B14F-4D97-AF65-F5344CB8AC3E}">
        <p14:creationId xmlns:p14="http://schemas.microsoft.com/office/powerpoint/2010/main" val="4195104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1 Título"/>
          <p:cNvSpPr>
            <a:spLocks noGrp="1"/>
          </p:cNvSpPr>
          <p:nvPr>
            <p:ph type="title"/>
          </p:nvPr>
        </p:nvSpPr>
        <p:spPr>
          <a:xfrm>
            <a:off x="357188" y="0"/>
            <a:ext cx="8229600" cy="1143000"/>
          </a:xfrm>
        </p:spPr>
        <p:txBody>
          <a:bodyPr/>
          <a:lstStyle/>
          <a:p>
            <a:r>
              <a:rPr lang="es-AR" sz="3200" b="1" dirty="0" smtClean="0"/>
              <a:t>ECONOMÍA</a:t>
            </a:r>
            <a:endParaRPr lang="es-ES" sz="3200" b="1" dirty="0" smtClean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80882783"/>
              </p:ext>
            </p:extLst>
          </p:nvPr>
        </p:nvGraphicFramePr>
        <p:xfrm>
          <a:off x="285720" y="1481328"/>
          <a:ext cx="8358246" cy="5162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1037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0063" y="1124743"/>
            <a:ext cx="7643812" cy="5090319"/>
          </a:xfrm>
        </p:spPr>
      </p:pic>
    </p:spTree>
    <p:extLst>
      <p:ext uri="{BB962C8B-B14F-4D97-AF65-F5344CB8AC3E}">
        <p14:creationId xmlns:p14="http://schemas.microsoft.com/office/powerpoint/2010/main" val="3274983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8154988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AR" b="1" dirty="0"/>
              <a:t>INDICADORES DE EJECUCIÓN FINANCIERA</a:t>
            </a:r>
            <a:endParaRPr lang="es-ES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457200" y="1844675"/>
          <a:ext cx="8229600" cy="4281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5102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476250"/>
            <a:ext cx="8196262" cy="100806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AR" b="1" dirty="0"/>
              <a:t>INDICADORES DE EJECUCIÓN FINANCIERA</a:t>
            </a:r>
            <a:endParaRPr lang="es-ES" b="1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2071688"/>
            <a:ext cx="8424862" cy="4310062"/>
          </a:xfrm>
        </p:spPr>
        <p:txBody>
          <a:bodyPr/>
          <a:lstStyle/>
          <a:p>
            <a:pPr marL="457200" indent="-457200">
              <a:lnSpc>
                <a:spcPct val="80000"/>
              </a:lnSpc>
            </a:pPr>
            <a:r>
              <a:rPr lang="es-AR" altLang="es-AR" sz="2000" b="1" smtClean="0"/>
              <a:t>Avance físico</a:t>
            </a:r>
            <a:r>
              <a:rPr lang="es-AR" altLang="es-AR" sz="2400" b="1" smtClean="0"/>
              <a:t> </a:t>
            </a:r>
            <a:r>
              <a:rPr lang="es-AR" altLang="es-AR" sz="2400" smtClean="0"/>
              <a:t>=  </a:t>
            </a:r>
            <a:r>
              <a:rPr lang="es-AR" altLang="es-AR" sz="2000" b="1" smtClean="0"/>
              <a:t>% de inversión (del período o acumulada)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s-AR" altLang="es-AR" sz="2000" b="1" smtClean="0"/>
              <a:t>                                     costo total actualizado del proyecto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es-AR" altLang="es-AR" sz="2000" smtClean="0"/>
          </a:p>
          <a:p>
            <a:pPr marL="823913" lvl="1" indent="-457200">
              <a:lnSpc>
                <a:spcPct val="80000"/>
              </a:lnSpc>
              <a:buFontTx/>
              <a:buNone/>
            </a:pPr>
            <a:r>
              <a:rPr lang="es-AR" altLang="es-AR" sz="2000" smtClean="0"/>
              <a:t>Representa el avance efectivo del proyecto (límite 100%)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es-AR" altLang="es-AR" sz="2000" smtClean="0"/>
          </a:p>
          <a:p>
            <a:pPr marL="457200" indent="-457200">
              <a:lnSpc>
                <a:spcPct val="80000"/>
              </a:lnSpc>
            </a:pPr>
            <a:r>
              <a:rPr lang="es-AR" altLang="es-AR" sz="2000" b="1" smtClean="0"/>
              <a:t>Avance económico </a:t>
            </a:r>
            <a:r>
              <a:rPr lang="es-AR" altLang="es-AR" sz="2000" smtClean="0"/>
              <a:t>= </a:t>
            </a:r>
            <a:r>
              <a:rPr lang="es-AR" altLang="es-AR" sz="2000" b="1" smtClean="0"/>
              <a:t>% de inversión realizada hasta el momento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s-AR" altLang="es-AR" sz="2000" b="1" smtClean="0"/>
              <a:t>                                             costo total inicial del proyecto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es-AR" altLang="es-AR" sz="2000" smtClean="0"/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s-AR" altLang="es-AR" sz="2000" smtClean="0"/>
              <a:t>	Representa los recursos empleados sobre las previsiones iniciales (puede superar el 100%)</a:t>
            </a:r>
            <a:endParaRPr lang="es-ES" altLang="es-AR" sz="2000" smtClean="0"/>
          </a:p>
        </p:txBody>
      </p:sp>
      <p:sp>
        <p:nvSpPr>
          <p:cNvPr id="94212" name="Line 4"/>
          <p:cNvSpPr>
            <a:spLocks noChangeShapeType="1"/>
          </p:cNvSpPr>
          <p:nvPr/>
        </p:nvSpPr>
        <p:spPr bwMode="auto">
          <a:xfrm>
            <a:off x="2286000" y="2428875"/>
            <a:ext cx="5399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AR" sz="2400">
              <a:solidFill>
                <a:srgbClr val="696464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94213" name="Line 5"/>
          <p:cNvSpPr>
            <a:spLocks noChangeShapeType="1"/>
          </p:cNvSpPr>
          <p:nvPr/>
        </p:nvSpPr>
        <p:spPr bwMode="auto">
          <a:xfrm>
            <a:off x="2643188" y="3929063"/>
            <a:ext cx="5327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AR" sz="2400">
              <a:solidFill>
                <a:srgbClr val="696464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39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620688"/>
            <a:ext cx="8405813" cy="5856312"/>
          </a:xfrm>
        </p:spPr>
      </p:pic>
    </p:spTree>
    <p:extLst>
      <p:ext uri="{BB962C8B-B14F-4D97-AF65-F5344CB8AC3E}">
        <p14:creationId xmlns:p14="http://schemas.microsoft.com/office/powerpoint/2010/main" val="452232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685800" y="765175"/>
            <a:ext cx="762000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0" hangingPunct="0">
              <a:defRPr/>
            </a:pPr>
            <a:r>
              <a:rPr lang="es-AR" sz="2400" b="1" dirty="0">
                <a:solidFill>
                  <a:schemeClr val="tx2"/>
                </a:solidFill>
                <a:latin typeface="+mj-lt"/>
              </a:rPr>
              <a:t>“No todo lo que cuenta puede ser contabilizado; no todo lo que puede contabilizarse cuenta.”</a:t>
            </a:r>
            <a:br>
              <a:rPr lang="es-AR" sz="2400" b="1" dirty="0">
                <a:solidFill>
                  <a:schemeClr val="tx2"/>
                </a:solidFill>
                <a:latin typeface="+mj-lt"/>
              </a:rPr>
            </a:br>
            <a:endParaRPr lang="es-ES" sz="2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655638" y="2205038"/>
            <a:ext cx="7772400" cy="274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defRPr/>
            </a:pPr>
            <a:endParaRPr lang="es-AR" sz="2400" b="1" dirty="0">
              <a:solidFill>
                <a:schemeClr val="tx2"/>
              </a:solidFill>
              <a:latin typeface="+mj-lt"/>
            </a:endParaRPr>
          </a:p>
          <a:p>
            <a:pPr eaLnBrk="0" hangingPunct="0">
              <a:defRPr/>
            </a:pPr>
            <a:endParaRPr lang="es-AR" sz="2400" b="1" dirty="0">
              <a:solidFill>
                <a:schemeClr val="tx2"/>
              </a:solidFill>
              <a:latin typeface="+mj-lt"/>
            </a:endParaRPr>
          </a:p>
          <a:p>
            <a:pPr eaLnBrk="0" hangingPunct="0">
              <a:defRPr/>
            </a:pPr>
            <a:r>
              <a:rPr lang="es-AR" sz="2400" b="1" dirty="0">
                <a:solidFill>
                  <a:schemeClr val="tx2"/>
                </a:solidFill>
                <a:latin typeface="+mj-lt"/>
              </a:rPr>
              <a:t>«Neurosis es hacer siempre lo mismo y pretender resultados diferentes»</a:t>
            </a:r>
          </a:p>
          <a:p>
            <a:pPr eaLnBrk="0" hangingPunct="0">
              <a:defRPr/>
            </a:pPr>
            <a:endParaRPr lang="es-AR" sz="2400" b="1" dirty="0">
              <a:solidFill>
                <a:schemeClr val="tx2"/>
              </a:solidFill>
              <a:latin typeface="+mj-lt"/>
            </a:endParaRPr>
          </a:p>
          <a:p>
            <a:pPr lvl="4" eaLnBrk="0" hangingPunct="0">
              <a:defRPr/>
            </a:pPr>
            <a:r>
              <a:rPr lang="es-AR" sz="2400" b="1" dirty="0">
                <a:solidFill>
                  <a:schemeClr val="tx2"/>
                </a:solidFill>
                <a:latin typeface="+mj-lt"/>
              </a:rPr>
              <a:t>			</a:t>
            </a:r>
            <a:r>
              <a:rPr lang="es-AR" sz="2800" b="1" dirty="0">
                <a:solidFill>
                  <a:schemeClr val="tx2"/>
                </a:solidFill>
                <a:latin typeface="+mj-lt"/>
              </a:rPr>
              <a:t>Albert Einstein</a:t>
            </a:r>
          </a:p>
          <a:p>
            <a:pPr lvl="4" eaLnBrk="0" hangingPunct="0">
              <a:defRPr/>
            </a:pPr>
            <a:endParaRPr lang="es-AR" sz="2800" b="1" dirty="0">
              <a:solidFill>
                <a:schemeClr val="tx2"/>
              </a:solidFill>
              <a:latin typeface="+mj-lt"/>
            </a:endParaRPr>
          </a:p>
          <a:p>
            <a:pPr eaLnBrk="0" hangingPunct="0">
              <a:defRPr/>
            </a:pPr>
            <a:endParaRPr lang="es-ES" sz="240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6059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179388" y="620713"/>
            <a:ext cx="8785225" cy="538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SzPct val="80000"/>
              <a:buFontTx/>
              <a:buBlip>
                <a:blip r:embed="rId2"/>
              </a:buBlip>
              <a:defRPr/>
            </a:pPr>
            <a:r>
              <a:rPr lang="es-ES_tradnl" sz="2400" b="1" dirty="0">
                <a:solidFill>
                  <a:schemeClr val="tx2"/>
                </a:solidFill>
                <a:latin typeface="+mn-lt"/>
              </a:rPr>
              <a:t>sólo se concreta aquello que se mide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SzPct val="80000"/>
              <a:buFontTx/>
              <a:buBlip>
                <a:blip r:embed="rId2"/>
              </a:buBlip>
              <a:defRPr/>
            </a:pPr>
            <a:r>
              <a:rPr lang="es-ES_tradnl" sz="2400" b="1" dirty="0">
                <a:solidFill>
                  <a:schemeClr val="tx2"/>
                </a:solidFill>
                <a:latin typeface="+mn-lt"/>
              </a:rPr>
              <a:t>si no se miden los resultados, no se puede establecer la diferencia entre el éxito y el fracaso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SzPct val="80000"/>
              <a:buFontTx/>
              <a:buBlip>
                <a:blip r:embed="rId2"/>
              </a:buBlip>
              <a:defRPr/>
            </a:pPr>
            <a:r>
              <a:rPr lang="es-ES_tradnl" sz="2400" b="1" dirty="0">
                <a:solidFill>
                  <a:schemeClr val="tx2"/>
                </a:solidFill>
                <a:latin typeface="+mn-lt"/>
              </a:rPr>
              <a:t>si no se puede ver el éxito, no se lo puede premiar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SzPct val="80000"/>
              <a:buFontTx/>
              <a:buBlip>
                <a:blip r:embed="rId2"/>
              </a:buBlip>
              <a:defRPr/>
            </a:pPr>
            <a:r>
              <a:rPr lang="es-ES_tradnl" sz="2400" b="1" dirty="0">
                <a:solidFill>
                  <a:schemeClr val="tx2"/>
                </a:solidFill>
                <a:latin typeface="+mn-lt"/>
              </a:rPr>
              <a:t>si no se puede premiar el éxito, probablemente se esté premiando el fracaso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SzPct val="80000"/>
              <a:buFontTx/>
              <a:buBlip>
                <a:blip r:embed="rId2"/>
              </a:buBlip>
              <a:defRPr/>
            </a:pPr>
            <a:r>
              <a:rPr lang="es-ES_tradnl" sz="2400" b="1" dirty="0">
                <a:solidFill>
                  <a:schemeClr val="tx2"/>
                </a:solidFill>
                <a:latin typeface="+mn-lt"/>
              </a:rPr>
              <a:t>si no se puede ver el éxito, no se puede aprender de éste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SzPct val="80000"/>
              <a:buFontTx/>
              <a:buBlip>
                <a:blip r:embed="rId2"/>
              </a:buBlip>
              <a:defRPr/>
            </a:pPr>
            <a:r>
              <a:rPr lang="es-ES_tradnl" sz="2400" b="1" dirty="0">
                <a:solidFill>
                  <a:schemeClr val="tx2"/>
                </a:solidFill>
                <a:latin typeface="+mn-lt"/>
              </a:rPr>
              <a:t>si no se pueden reconocer los errores, no se los puede corregir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SzPct val="80000"/>
              <a:buFontTx/>
              <a:buBlip>
                <a:blip r:embed="rId2"/>
              </a:buBlip>
              <a:defRPr/>
            </a:pPr>
            <a:r>
              <a:rPr lang="es-ES_tradnl" sz="2400" b="1" dirty="0">
                <a:solidFill>
                  <a:schemeClr val="tx2"/>
                </a:solidFill>
                <a:latin typeface="+mn-lt"/>
              </a:rPr>
              <a:t>si se pueden demostrar los resultados, se puede obtener el apoyo público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80000"/>
              <a:buFontTx/>
              <a:buBlip>
                <a:blip r:embed="rId2"/>
              </a:buBlip>
              <a:defRPr/>
            </a:pPr>
            <a:endParaRPr lang="es-ES_tradnl" sz="2400" b="1" dirty="0">
              <a:solidFill>
                <a:schemeClr val="tx2"/>
              </a:solidFill>
              <a:latin typeface="+mn-lt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80000"/>
              <a:buFontTx/>
              <a:buBlip>
                <a:blip r:embed="rId2"/>
              </a:buBlip>
              <a:defRPr/>
            </a:pPr>
            <a:r>
              <a:rPr lang="es-ES_tradnl" sz="1600" b="1" dirty="0">
                <a:solidFill>
                  <a:schemeClr val="tx2"/>
                </a:solidFill>
                <a:latin typeface="+mn-lt"/>
              </a:rPr>
              <a:t>Fuente: </a:t>
            </a:r>
            <a:r>
              <a:rPr lang="es-ES_tradnl" sz="1600" b="1" i="1" dirty="0" err="1">
                <a:solidFill>
                  <a:schemeClr val="tx2"/>
                </a:solidFill>
                <a:latin typeface="+mn-lt"/>
              </a:rPr>
              <a:t>Reinventing</a:t>
            </a:r>
            <a:r>
              <a:rPr lang="es-ES_tradnl" sz="1600" b="1" i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s-ES_tradnl" sz="1600" b="1" i="1" dirty="0" err="1">
                <a:solidFill>
                  <a:schemeClr val="tx2"/>
                </a:solidFill>
                <a:latin typeface="+mn-lt"/>
              </a:rPr>
              <a:t>Government</a:t>
            </a:r>
            <a:r>
              <a:rPr lang="es-ES_tradnl" sz="1600" b="1" i="1" dirty="0">
                <a:solidFill>
                  <a:schemeClr val="tx2"/>
                </a:solidFill>
                <a:latin typeface="+mn-lt"/>
              </a:rPr>
              <a:t>/Reinventando el gobierno.</a:t>
            </a:r>
            <a:r>
              <a:rPr lang="es-ES_tradnl" sz="1600" b="1" dirty="0">
                <a:solidFill>
                  <a:schemeClr val="tx2"/>
                </a:solidFill>
                <a:latin typeface="+mn-lt"/>
              </a:rPr>
              <a:t> David </a:t>
            </a:r>
            <a:r>
              <a:rPr lang="es-ES_tradnl" sz="1600" b="1" dirty="0" err="1">
                <a:solidFill>
                  <a:schemeClr val="tx2"/>
                </a:solidFill>
                <a:latin typeface="+mn-lt"/>
              </a:rPr>
              <a:t>Osborne</a:t>
            </a:r>
            <a:r>
              <a:rPr lang="es-ES_tradnl" sz="1600" b="1" dirty="0">
                <a:solidFill>
                  <a:schemeClr val="tx2"/>
                </a:solidFill>
                <a:latin typeface="+mn-lt"/>
              </a:rPr>
              <a:t> &amp; Ted </a:t>
            </a:r>
            <a:r>
              <a:rPr lang="es-ES_tradnl" sz="1600" b="1" dirty="0" err="1">
                <a:solidFill>
                  <a:schemeClr val="tx2"/>
                </a:solidFill>
                <a:latin typeface="+mn-lt"/>
              </a:rPr>
              <a:t>Gaebler</a:t>
            </a:r>
            <a:endParaRPr lang="es-ES_tradnl" sz="16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5686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99231" y="2060848"/>
            <a:ext cx="7213129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7200" b="1" cap="all" dirty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¡</a:t>
            </a:r>
            <a:r>
              <a:rPr lang="es-ES" sz="7200" b="1" cap="all" spc="0" dirty="0" smtClean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MUCHAS GRACIAS!</a:t>
            </a:r>
            <a:endParaRPr lang="es-ES" sz="7200" b="1" cap="all" spc="0" dirty="0">
              <a:ln/>
              <a:solidFill>
                <a:srgbClr val="00B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7896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83604" y="116632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s-AR" b="1" dirty="0"/>
              <a:t>ETAPAS DEL PROCESO ADMINISTRATIVO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914400" y="2276873"/>
            <a:ext cx="7315200" cy="4032488"/>
          </a:xfrm>
        </p:spPr>
        <p:txBody>
          <a:bodyPr>
            <a:normAutofit fontScale="92500"/>
          </a:bodyPr>
          <a:lstStyle/>
          <a:p>
            <a:r>
              <a:rPr lang="es-AR" dirty="0"/>
              <a:t>Para poder realizar el proceso administrativo es necesario disponer de un </a:t>
            </a:r>
            <a:r>
              <a:rPr lang="es-AR" b="1" i="1" dirty="0"/>
              <a:t>Sistema de </a:t>
            </a:r>
            <a:r>
              <a:rPr lang="es-AR" b="1" i="1" dirty="0" smtClean="0"/>
              <a:t>Información</a:t>
            </a:r>
          </a:p>
          <a:p>
            <a:endParaRPr lang="es-AR" b="1" i="1" dirty="0"/>
          </a:p>
          <a:p>
            <a:r>
              <a:rPr lang="es-AR" dirty="0"/>
              <a:t>El origen de la información puede ser</a:t>
            </a:r>
            <a:r>
              <a:rPr lang="es-AR" dirty="0" smtClean="0"/>
              <a:t>:</a:t>
            </a:r>
          </a:p>
          <a:p>
            <a:endParaRPr lang="es-AR" dirty="0"/>
          </a:p>
          <a:p>
            <a:pPr lvl="1"/>
            <a:r>
              <a:rPr lang="es-AR" dirty="0"/>
              <a:t>⇒ interno: datos obtenidos de la empresa </a:t>
            </a:r>
            <a:r>
              <a:rPr lang="es-AR" dirty="0" smtClean="0"/>
              <a:t>(gastos)</a:t>
            </a:r>
            <a:endParaRPr lang="es-AR" dirty="0"/>
          </a:p>
          <a:p>
            <a:pPr lvl="1"/>
            <a:r>
              <a:rPr lang="es-AR" dirty="0"/>
              <a:t>⇒ externo: datos recogidos del contexto (tipo de cambio)</a:t>
            </a:r>
          </a:p>
        </p:txBody>
      </p:sp>
    </p:spTree>
    <p:extLst>
      <p:ext uri="{BB962C8B-B14F-4D97-AF65-F5344CB8AC3E}">
        <p14:creationId xmlns:p14="http://schemas.microsoft.com/office/powerpoint/2010/main" val="1853119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332656"/>
            <a:ext cx="7315200" cy="1154097"/>
          </a:xfrm>
        </p:spPr>
        <p:txBody>
          <a:bodyPr/>
          <a:lstStyle/>
          <a:p>
            <a:pPr algn="ctr"/>
            <a:r>
              <a:rPr lang="es-MX" b="1" dirty="0"/>
              <a:t>LA GESTIÓN PÚBLICA</a:t>
            </a:r>
            <a:endParaRPr lang="es-ES" b="1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s-MX" sz="2400" dirty="0">
              <a:latin typeface="+mj-lt"/>
            </a:endParaRPr>
          </a:p>
          <a:p>
            <a:endParaRPr lang="es-MX" sz="2400" dirty="0">
              <a:latin typeface="+mj-lt"/>
            </a:endParaRPr>
          </a:p>
          <a:p>
            <a:r>
              <a:rPr lang="es-MX" sz="2400" b="1" dirty="0">
                <a:latin typeface="+mj-lt"/>
              </a:rPr>
              <a:t>la organización,</a:t>
            </a:r>
          </a:p>
          <a:p>
            <a:pPr>
              <a:buFont typeface="Wingdings" pitchFamily="2" charset="2"/>
              <a:buNone/>
            </a:pPr>
            <a:endParaRPr lang="es-MX" sz="2400" b="1" dirty="0">
              <a:latin typeface="+mj-lt"/>
            </a:endParaRPr>
          </a:p>
          <a:p>
            <a:r>
              <a:rPr lang="es-MX" sz="2400" b="1" dirty="0">
                <a:latin typeface="+mj-lt"/>
              </a:rPr>
              <a:t>la planeación,</a:t>
            </a:r>
          </a:p>
          <a:p>
            <a:pPr>
              <a:buFont typeface="Wingdings" pitchFamily="2" charset="2"/>
              <a:buNone/>
            </a:pPr>
            <a:endParaRPr lang="es-MX" sz="2400" b="1" dirty="0">
              <a:latin typeface="+mj-lt"/>
            </a:endParaRPr>
          </a:p>
          <a:p>
            <a:r>
              <a:rPr lang="es-MX" sz="2400" b="1" dirty="0">
                <a:latin typeface="+mj-lt"/>
              </a:rPr>
              <a:t>la ejecución, y</a:t>
            </a:r>
          </a:p>
          <a:p>
            <a:pPr>
              <a:buFont typeface="Wingdings" pitchFamily="2" charset="2"/>
              <a:buNone/>
            </a:pPr>
            <a:endParaRPr lang="es-MX" sz="2400" b="1" dirty="0">
              <a:latin typeface="+mj-lt"/>
            </a:endParaRPr>
          </a:p>
          <a:p>
            <a:r>
              <a:rPr lang="es-MX" sz="2400" b="1" dirty="0">
                <a:latin typeface="+mj-lt"/>
              </a:rPr>
              <a:t>el control</a:t>
            </a:r>
            <a:endParaRPr lang="es-ES" sz="2400" b="1" dirty="0">
              <a:latin typeface="+mj-lt"/>
            </a:endParaRPr>
          </a:p>
        </p:txBody>
      </p:sp>
      <p:sp>
        <p:nvSpPr>
          <p:cNvPr id="100356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648200" y="1981200"/>
            <a:ext cx="4495800" cy="4114800"/>
          </a:xfrm>
        </p:spPr>
        <p:txBody>
          <a:bodyPr>
            <a:normAutofit/>
          </a:bodyPr>
          <a:lstStyle/>
          <a:p>
            <a:endParaRPr lang="es-MX" sz="2400" dirty="0"/>
          </a:p>
          <a:p>
            <a:endParaRPr lang="es-MX" sz="2400" dirty="0"/>
          </a:p>
          <a:p>
            <a:endParaRPr lang="es-MX" sz="2400" dirty="0"/>
          </a:p>
          <a:p>
            <a:pPr>
              <a:buFont typeface="Wingdings" pitchFamily="2" charset="2"/>
              <a:buNone/>
            </a:pPr>
            <a:r>
              <a:rPr lang="es-MX" sz="2400" dirty="0"/>
              <a:t>            </a:t>
            </a:r>
            <a:endParaRPr lang="es-MX" sz="2400" dirty="0" smtClean="0"/>
          </a:p>
          <a:p>
            <a:pPr>
              <a:buFont typeface="Wingdings" pitchFamily="2" charset="2"/>
              <a:buNone/>
            </a:pPr>
            <a:endParaRPr lang="es-MX" sz="2400" dirty="0"/>
          </a:p>
          <a:p>
            <a:pPr>
              <a:buFont typeface="Wingdings" pitchFamily="2" charset="2"/>
              <a:buNone/>
            </a:pPr>
            <a:r>
              <a:rPr lang="es-MX" sz="2400" dirty="0" smtClean="0"/>
              <a:t>		 </a:t>
            </a:r>
            <a:r>
              <a:rPr lang="es-MX" sz="2400" b="1" dirty="0"/>
              <a:t>la gestión pública</a:t>
            </a:r>
            <a:endParaRPr lang="es-ES" sz="2400" b="1" dirty="0"/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2886075" y="29003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s-AR"/>
          </a:p>
        </p:txBody>
      </p:sp>
      <p:sp>
        <p:nvSpPr>
          <p:cNvPr id="100358" name="Line 6"/>
          <p:cNvSpPr>
            <a:spLocks noChangeShapeType="1"/>
          </p:cNvSpPr>
          <p:nvPr/>
        </p:nvSpPr>
        <p:spPr bwMode="auto">
          <a:xfrm>
            <a:off x="4249738" y="270892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AR"/>
          </a:p>
        </p:txBody>
      </p:sp>
      <p:sp>
        <p:nvSpPr>
          <p:cNvPr id="100359" name="Line 7"/>
          <p:cNvSpPr>
            <a:spLocks noChangeShapeType="1"/>
          </p:cNvSpPr>
          <p:nvPr/>
        </p:nvSpPr>
        <p:spPr bwMode="auto">
          <a:xfrm>
            <a:off x="4859338" y="2708920"/>
            <a:ext cx="0" cy="36156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AR"/>
          </a:p>
        </p:txBody>
      </p:sp>
      <p:sp>
        <p:nvSpPr>
          <p:cNvPr id="100360" name="Line 8"/>
          <p:cNvSpPr>
            <a:spLocks noChangeShapeType="1"/>
          </p:cNvSpPr>
          <p:nvPr/>
        </p:nvSpPr>
        <p:spPr bwMode="auto">
          <a:xfrm flipH="1">
            <a:off x="4191000" y="63246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AR"/>
          </a:p>
        </p:txBody>
      </p:sp>
      <p:sp>
        <p:nvSpPr>
          <p:cNvPr id="100361" name="Line 9"/>
          <p:cNvSpPr>
            <a:spLocks noChangeShapeType="1"/>
          </p:cNvSpPr>
          <p:nvPr/>
        </p:nvSpPr>
        <p:spPr bwMode="auto">
          <a:xfrm>
            <a:off x="4876800" y="4365104"/>
            <a:ext cx="72077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43855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315200" cy="1154097"/>
          </a:xfrm>
        </p:spPr>
        <p:txBody>
          <a:bodyPr/>
          <a:lstStyle/>
          <a:p>
            <a:pPr algn="ctr"/>
            <a:r>
              <a:rPr lang="es-MX" b="1" dirty="0"/>
              <a:t>LA GESTIÓN PÚBLICA</a:t>
            </a:r>
            <a:endParaRPr lang="es-ES" b="1" dirty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2492897"/>
            <a:ext cx="7315200" cy="3816464"/>
          </a:xfrm>
        </p:spPr>
        <p:txBody>
          <a:bodyPr/>
          <a:lstStyle/>
          <a:p>
            <a:r>
              <a:rPr lang="es-MX" sz="3200" b="1" dirty="0"/>
              <a:t>La organización</a:t>
            </a:r>
          </a:p>
          <a:p>
            <a:endParaRPr lang="es-MX" sz="3200" b="1" dirty="0"/>
          </a:p>
          <a:p>
            <a:pPr lvl="1"/>
            <a:r>
              <a:rPr lang="es-MX" dirty="0"/>
              <a:t>Órganos</a:t>
            </a:r>
          </a:p>
          <a:p>
            <a:pPr lvl="1">
              <a:buFont typeface="Wingdings" pitchFamily="2" charset="2"/>
              <a:buNone/>
            </a:pPr>
            <a:endParaRPr lang="es-MX" dirty="0"/>
          </a:p>
          <a:p>
            <a:pPr lvl="1"/>
            <a:r>
              <a:rPr lang="es-MX" dirty="0"/>
              <a:t>Funciones</a:t>
            </a:r>
          </a:p>
          <a:p>
            <a:pPr lvl="1">
              <a:buFont typeface="Wingdings" pitchFamily="2" charset="2"/>
              <a:buNone/>
            </a:pPr>
            <a:endParaRPr lang="es-MX" dirty="0"/>
          </a:p>
          <a:p>
            <a:pPr lvl="1"/>
            <a:r>
              <a:rPr lang="es-MX" dirty="0"/>
              <a:t>Responsabilidades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12586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188640"/>
            <a:ext cx="7315200" cy="1154097"/>
          </a:xfrm>
        </p:spPr>
        <p:txBody>
          <a:bodyPr/>
          <a:lstStyle/>
          <a:p>
            <a:pPr algn="ctr"/>
            <a:r>
              <a:rPr lang="es-MX" b="1" dirty="0">
                <a:latin typeface="Calibri" pitchFamily="34" charset="0"/>
              </a:rPr>
              <a:t>LA GESTIÓN PÚBLICA</a:t>
            </a:r>
            <a:endParaRPr lang="es-ES" b="1" dirty="0">
              <a:latin typeface="Calibri" pitchFamily="34" charset="0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27584" y="2060848"/>
            <a:ext cx="7315200" cy="3960440"/>
          </a:xfrm>
        </p:spPr>
        <p:txBody>
          <a:bodyPr>
            <a:normAutofit/>
          </a:bodyPr>
          <a:lstStyle/>
          <a:p>
            <a:r>
              <a:rPr lang="es-MX" sz="3200" b="1" dirty="0">
                <a:latin typeface="Calibri" pitchFamily="34" charset="0"/>
              </a:rPr>
              <a:t>La planeación</a:t>
            </a:r>
          </a:p>
          <a:p>
            <a:endParaRPr lang="es-MX" sz="3200" dirty="0">
              <a:latin typeface="Calibri" pitchFamily="34" charset="0"/>
            </a:endParaRPr>
          </a:p>
          <a:p>
            <a:pPr lvl="1"/>
            <a:r>
              <a:rPr lang="es-MX" sz="3000" dirty="0">
                <a:latin typeface="Calibri" pitchFamily="34" charset="0"/>
              </a:rPr>
              <a:t>Elección de posibilidades</a:t>
            </a:r>
          </a:p>
          <a:p>
            <a:pPr lvl="2"/>
            <a:r>
              <a:rPr lang="es-MX" sz="2800" dirty="0">
                <a:latin typeface="Calibri" pitchFamily="34" charset="0"/>
              </a:rPr>
              <a:t>Combinaciones insumo-producto</a:t>
            </a:r>
          </a:p>
          <a:p>
            <a:pPr lvl="2">
              <a:buFont typeface="Wingdings" pitchFamily="2" charset="2"/>
              <a:buNone/>
            </a:pPr>
            <a:endParaRPr lang="es-MX" sz="2800" dirty="0">
              <a:latin typeface="Calibri" pitchFamily="34" charset="0"/>
            </a:endParaRPr>
          </a:p>
          <a:p>
            <a:pPr lvl="1"/>
            <a:r>
              <a:rPr lang="es-MX" sz="3000" dirty="0">
                <a:latin typeface="Calibri" pitchFamily="34" charset="0"/>
              </a:rPr>
              <a:t>Valoración sobre los objetivos</a:t>
            </a:r>
          </a:p>
          <a:p>
            <a:pPr lvl="2"/>
            <a:r>
              <a:rPr lang="es-MX" sz="2800" dirty="0">
                <a:latin typeface="Calibri" pitchFamily="34" charset="0"/>
              </a:rPr>
              <a:t>Planificación estratégica</a:t>
            </a:r>
            <a:endParaRPr lang="es-ES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093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478</TotalTime>
  <Words>2127</Words>
  <Application>Microsoft Office PowerPoint</Application>
  <PresentationFormat>Presentación en pantalla (4:3)</PresentationFormat>
  <Paragraphs>358</Paragraphs>
  <Slides>57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57</vt:i4>
      </vt:variant>
    </vt:vector>
  </HeadingPairs>
  <TitlesOfParts>
    <vt:vector size="59" baseType="lpstr">
      <vt:lpstr>Intermedio</vt:lpstr>
      <vt:lpstr>Tema de Office</vt:lpstr>
      <vt:lpstr>Presentación de PowerPoint</vt:lpstr>
      <vt:lpstr>LA GESTIÓN PÚBLICA</vt:lpstr>
      <vt:lpstr>EL CICLO DE LA GESTIÓN  - MODELO PDCA</vt:lpstr>
      <vt:lpstr>ETAPAS DEL PROCESO ADMINISTRATIVO</vt:lpstr>
      <vt:lpstr>ETAPAS DEL PROCESO ADMINISTRATIVO</vt:lpstr>
      <vt:lpstr>ETAPAS DEL PROCESO ADMINISTRATIVO</vt:lpstr>
      <vt:lpstr>LA GESTIÓN PÚBLICA</vt:lpstr>
      <vt:lpstr>LA GESTIÓN PÚBLICA</vt:lpstr>
      <vt:lpstr>LA GESTIÓN PÚBLICA</vt:lpstr>
      <vt:lpstr>PLANEAMIENTO</vt:lpstr>
      <vt:lpstr>ESTRUCTURA  JERÁRQUICA DE PLANEACIÓN</vt:lpstr>
      <vt:lpstr>NIVELES DE LA ORGANIZACIÓN</vt:lpstr>
      <vt:lpstr>PLANEAMIENTO</vt:lpstr>
      <vt:lpstr>Presentación de PowerPoint</vt:lpstr>
      <vt:lpstr>Presentación de PowerPoint</vt:lpstr>
      <vt:lpstr>LA GESTIÓN PÚBLICA</vt:lpstr>
      <vt:lpstr>Presentación de PowerPoint</vt:lpstr>
      <vt:lpstr>LA GESTIÓN PÚBLICA</vt:lpstr>
      <vt:lpstr>LA GESTIÓN PÚBLICA</vt:lpstr>
      <vt:lpstr>CONTROL DE GESTIÓN</vt:lpstr>
      <vt:lpstr>CONTROL DE GESTIÓN</vt:lpstr>
      <vt:lpstr>¿CUÁL DE LOS DOS GANARÁ LA CARRERA? ¿CUÁL PREFIERE CONDUCIR?</vt:lpstr>
      <vt:lpstr>EVALUACIÓN</vt:lpstr>
      <vt:lpstr>LA INFORMACIÓN DE GESTIÓN</vt:lpstr>
      <vt:lpstr>LA INFORMACIÓN DE GESTIÓN</vt:lpstr>
      <vt:lpstr>LA INFORMACIÓN DE GESTIÓN</vt:lpstr>
      <vt:lpstr>LA INFORMACIÓN DE GESTIÓN</vt:lpstr>
      <vt:lpstr>INDICADORES</vt:lpstr>
      <vt:lpstr>INDICADORES</vt:lpstr>
      <vt:lpstr>ÁRBOL DE INDICADORES</vt:lpstr>
      <vt:lpstr>TIPOS DE INDICADORES</vt:lpstr>
      <vt:lpstr>CRITERIOS DE AGRUPACIÓN</vt:lpstr>
      <vt:lpstr>EVALUACION</vt:lpstr>
      <vt:lpstr>INDICADOR DE DESEMPEÑO</vt:lpstr>
      <vt:lpstr>RELACIÓN ENTRE EL AMBITO Y LAS DIMENSIONES DE LA EVALUACIÓN</vt:lpstr>
      <vt:lpstr>INTERRELACIONES DESDE LA PERSPECTIVA DEL PROCESO PRODUCTIVO, ENTRE ECONOMÍA, EFICACIA Y EFICIENCIA </vt:lpstr>
      <vt:lpstr>EVALUACION DESDE LA PERSPECTIVA DEL PROCESO PRODUCTIVO</vt:lpstr>
      <vt:lpstr>Presentación de PowerPoint</vt:lpstr>
      <vt:lpstr>INDICADORES DE GESTIÓN: ¿QUÉ MIDEN?</vt:lpstr>
      <vt:lpstr>INDICADORES DE LA GESTIÓN PRESUPUESTARIA</vt:lpstr>
      <vt:lpstr>INDICADORES DE PRODUCTOS </vt:lpstr>
      <vt:lpstr>INDICADORES DE INSUMOS (INPUTS)</vt:lpstr>
      <vt:lpstr>INDICADORES DE PROCESOS </vt:lpstr>
      <vt:lpstr>DIMENSIONES DE LA EVALUACIÓN</vt:lpstr>
      <vt:lpstr>        </vt:lpstr>
      <vt:lpstr>PRINCIPIOS DE EFECTIVIDAD (IMPACTO)  Y EQUIDAD</vt:lpstr>
      <vt:lpstr>Presentación de PowerPoint</vt:lpstr>
      <vt:lpstr>EFICIENCIA</vt:lpstr>
      <vt:lpstr>Presentación de PowerPoint</vt:lpstr>
      <vt:lpstr>ECONOMÍA</vt:lpstr>
      <vt:lpstr>Presentación de PowerPoint</vt:lpstr>
      <vt:lpstr>INDICADORES DE EJECUCIÓN FINANCIERA</vt:lpstr>
      <vt:lpstr>INDICADORES DE EJECUCIÓN FINANCIERA</vt:lpstr>
      <vt:lpstr>Presentación de PowerPoint</vt:lpstr>
      <vt:lpstr>Presentación de PowerPoint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DE GESTIÓN Y ELABORACIÓN DE INDICADORES</dc:title>
  <dc:creator>Luffi</dc:creator>
  <cp:lastModifiedBy>Luffi</cp:lastModifiedBy>
  <cp:revision>46</cp:revision>
  <dcterms:created xsi:type="dcterms:W3CDTF">2015-10-01T23:34:46Z</dcterms:created>
  <dcterms:modified xsi:type="dcterms:W3CDTF">2016-11-01T17:16:23Z</dcterms:modified>
</cp:coreProperties>
</file>